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 id="2147483723" r:id="rId5"/>
  </p:sldMasterIdLst>
  <p:notesMasterIdLst>
    <p:notesMasterId r:id="rId34"/>
  </p:notesMasterIdLst>
  <p:handoutMasterIdLst>
    <p:handoutMasterId r:id="rId35"/>
  </p:handoutMasterIdLst>
  <p:sldIdLst>
    <p:sldId id="262" r:id="rId6"/>
    <p:sldId id="265" r:id="rId7"/>
    <p:sldId id="300" r:id="rId8"/>
    <p:sldId id="404" r:id="rId9"/>
    <p:sldId id="271" r:id="rId10"/>
    <p:sldId id="272" r:id="rId11"/>
    <p:sldId id="286" r:id="rId12"/>
    <p:sldId id="287" r:id="rId13"/>
    <p:sldId id="288" r:id="rId14"/>
    <p:sldId id="289" r:id="rId15"/>
    <p:sldId id="306" r:id="rId16"/>
    <p:sldId id="397" r:id="rId17"/>
    <p:sldId id="405" r:id="rId18"/>
    <p:sldId id="401" r:id="rId19"/>
    <p:sldId id="391" r:id="rId20"/>
    <p:sldId id="295" r:id="rId21"/>
    <p:sldId id="402" r:id="rId22"/>
    <p:sldId id="403" r:id="rId23"/>
    <p:sldId id="406" r:id="rId24"/>
    <p:sldId id="407" r:id="rId25"/>
    <p:sldId id="408" r:id="rId26"/>
    <p:sldId id="409" r:id="rId27"/>
    <p:sldId id="410" r:id="rId28"/>
    <p:sldId id="296" r:id="rId29"/>
    <p:sldId id="412" r:id="rId30"/>
    <p:sldId id="411" r:id="rId31"/>
    <p:sldId id="298" r:id="rId32"/>
    <p:sldId id="299"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9E52-EA0A-DC9F-E7CC-391BC3B76D27}" name="Mitchell, Jeny" initials="JM" userId="S::JENY.MITCHELL@tetratech.com::b21bf1b6-8672-4145-b765-a1e0c3f88357" providerId="AD"/>
  <p188:author id="{4E599B73-0511-958C-BE26-DC043979BF63}" name="Harlan, Jennifer" initials="HJ" userId="S::JENNIFER.HARLAN@tetratech.com::f1e08e9b-384c-4c7a-b769-16e616c051a0" providerId="AD"/>
  <p188:author id="{BD0AD9A6-0BEE-C706-6B20-FE6539F8815A}" name="Lapite, Constance D CIV USARMY CENAE (USA)" initials="LCDCUC(" userId="S::Constance.D.Lapite@usace.army.mil::2fe81b0f-5ac2-49f1-a9c9-a293e7767c11" providerId="AD"/>
  <p188:author id="{8DDE46B8-35BF-2595-2BFD-7DDD56FF99BB}" name="Beckwith, Todd T CIV USARMY CENAB (USA)" initials="BTTCUC(" userId="S::Todd.T.Beckwith@usace.army.mil::e31a703a-9fba-4d79-acc3-12f8bf7e4b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gione, Sally M CIV USARMY CENAE (USA)" initials="RSMCUC(" lastIdx="12" clrIdx="0">
    <p:extLst>
      <p:ext uri="{19B8F6BF-5375-455C-9EA6-DF929625EA0E}">
        <p15:presenceInfo xmlns:p15="http://schemas.microsoft.com/office/powerpoint/2012/main" userId="Rigione, Sally M CIV USARMY CENAE (USA)" providerId="None"/>
      </p:ext>
    </p:extLst>
  </p:cmAuthor>
  <p:cmAuthor id="2" name="Harlan, Jennifer" initials="HJ" lastIdx="3" clrIdx="1">
    <p:extLst>
      <p:ext uri="{19B8F6BF-5375-455C-9EA6-DF929625EA0E}">
        <p15:presenceInfo xmlns:p15="http://schemas.microsoft.com/office/powerpoint/2012/main" userId="S::JENNIFER.HARLAN@tetratech.com::f1e08e9b-384c-4c7a-b769-16e616c051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6600"/>
    <a:srgbClr val="C8C8C8"/>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27" autoAdjust="0"/>
    <p:restoredTop sz="96357" autoAdjust="0"/>
  </p:normalViewPr>
  <p:slideViewPr>
    <p:cSldViewPr snapToGrid="0">
      <p:cViewPr varScale="1">
        <p:scale>
          <a:sx n="96" d="100"/>
          <a:sy n="96" d="100"/>
        </p:scale>
        <p:origin x="72" y="125"/>
      </p:cViewPr>
      <p:guideLst/>
    </p:cSldViewPr>
  </p:slideViewPr>
  <p:outlineViewPr>
    <p:cViewPr>
      <p:scale>
        <a:sx n="33" d="100"/>
        <a:sy n="33" d="100"/>
      </p:scale>
      <p:origin x="0" y="-3317"/>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3" d="100"/>
          <a:sy n="73" d="100"/>
        </p:scale>
        <p:origin x="2938"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2CF3383-DF08-4C90-8557-22EF3027DD43}" type="datetimeFigureOut">
              <a:rPr lang="en-US" smtClean="0"/>
              <a:t>3/27/2024</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7D16557-6E8E-4D95-8DF3-2DE1590C714A}" type="datetimeFigureOut">
              <a:rPr lang="en-US" smtClean="0"/>
              <a:t>3/27/2024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897495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17</a:t>
            </a:fld>
            <a:endParaRPr lang="en-US"/>
          </a:p>
        </p:txBody>
      </p:sp>
    </p:spTree>
    <p:extLst>
      <p:ext uri="{BB962C8B-B14F-4D97-AF65-F5344CB8AC3E}">
        <p14:creationId xmlns:p14="http://schemas.microsoft.com/office/powerpoint/2010/main" val="374079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18</a:t>
            </a:fld>
            <a:endParaRPr lang="en-US"/>
          </a:p>
        </p:txBody>
      </p:sp>
    </p:spTree>
    <p:extLst>
      <p:ext uri="{BB962C8B-B14F-4D97-AF65-F5344CB8AC3E}">
        <p14:creationId xmlns:p14="http://schemas.microsoft.com/office/powerpoint/2010/main" val="65135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76560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152808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381187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145428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341658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389255" indent="-457200">
              <a:buFont typeface="Arial" panose="020B0604020202020204" pitchFamily="34" charset="0"/>
              <a:buChar char="•"/>
            </a:pPr>
            <a:r>
              <a:rPr lang="en-US" sz="2200" dirty="0">
                <a:latin typeface="Arial"/>
                <a:cs typeface="Arial"/>
              </a:rPr>
              <a:t>Suffolk AAF FUDS – 9,224 acres</a:t>
            </a:r>
          </a:p>
          <a:p>
            <a:pPr marL="469900" marR="389255" indent="-457200">
              <a:buFont typeface="Arial" panose="020B0604020202020204" pitchFamily="34" charset="0"/>
              <a:buChar char="•"/>
            </a:pPr>
            <a:r>
              <a:rPr lang="en-US" sz="2200" dirty="0">
                <a:latin typeface="Arial"/>
                <a:cs typeface="Arial"/>
              </a:rPr>
              <a:t>Suffolk AAF BGR MRS-01 – 4,297 acres</a:t>
            </a:r>
          </a:p>
          <a:p>
            <a:pPr marL="927100" marR="389255" lvl="1" indent="-457200">
              <a:buFont typeface="Arial" pitchFamily="34" charset="0"/>
              <a:buChar char="•"/>
            </a:pPr>
            <a:r>
              <a:rPr lang="en-US" sz="2200" dirty="0">
                <a:latin typeface="Arial"/>
                <a:cs typeface="Arial"/>
              </a:rPr>
              <a:t>Site used from 1943-1946 for bombing, strafing, and rocket fire training exercises at 4 sub-ranges</a:t>
            </a:r>
          </a:p>
          <a:p>
            <a:pPr marL="1384300" marR="389255" lvl="2" indent="-457200"/>
            <a:r>
              <a:rPr lang="en-US" sz="2200" dirty="0">
                <a:latin typeface="Arial"/>
                <a:cs typeface="Arial"/>
              </a:rPr>
              <a:t>Ground </a:t>
            </a:r>
            <a:r>
              <a:rPr lang="en-US" sz="2200" dirty="0"/>
              <a:t>Gunnery/Skip Bombing A </a:t>
            </a:r>
          </a:p>
          <a:p>
            <a:pPr marL="1384300" marR="389255" lvl="2" indent="-457200"/>
            <a:r>
              <a:rPr lang="en-US" sz="2200" dirty="0"/>
              <a:t>Ground Gunnery/Rocket Range B</a:t>
            </a:r>
          </a:p>
          <a:p>
            <a:pPr marL="1384300" marR="389255" lvl="2" indent="-457200"/>
            <a:r>
              <a:rPr lang="en-US" sz="2200" dirty="0"/>
              <a:t>Bombing Range</a:t>
            </a:r>
          </a:p>
          <a:p>
            <a:pPr marL="1384300" marR="389255" lvl="2" indent="-457200"/>
            <a:r>
              <a:rPr lang="en-US" sz="2200" dirty="0"/>
              <a:t>Strafing Range </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113683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10</a:t>
            </a:fld>
            <a:endParaRPr lang="en-US"/>
          </a:p>
        </p:txBody>
      </p:sp>
    </p:spTree>
    <p:extLst>
      <p:ext uri="{BB962C8B-B14F-4D97-AF65-F5344CB8AC3E}">
        <p14:creationId xmlns:p14="http://schemas.microsoft.com/office/powerpoint/2010/main" val="264672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16</a:t>
            </a:fld>
            <a:endParaRPr lang="en-US"/>
          </a:p>
        </p:txBody>
      </p:sp>
    </p:spTree>
    <p:extLst>
      <p:ext uri="{BB962C8B-B14F-4D97-AF65-F5344CB8AC3E}">
        <p14:creationId xmlns:p14="http://schemas.microsoft.com/office/powerpoint/2010/main" val="366941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2206101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8676"/>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2" name="Date Placeholder 1"/>
          <p:cNvSpPr>
            <a:spLocks noGrp="1"/>
          </p:cNvSpPr>
          <p:nvPr>
            <p:ph type="dt" sz="half" idx="16"/>
          </p:nvPr>
        </p:nvSpPr>
        <p:spPr>
          <a:xfrm>
            <a:off x="9182100" y="6640512"/>
            <a:ext cx="2743200" cy="182880"/>
          </a:xfrm>
          <a:prstGeom prst="rect">
            <a:avLst/>
          </a:prstGeom>
        </p:spPr>
        <p:txBody>
          <a:bodyPr/>
          <a:lstStyle/>
          <a:p>
            <a:r>
              <a:rPr lang="en-US"/>
              <a:t>W91238-19-0024</a:t>
            </a:r>
            <a:endParaRPr lang="en-US" dirty="0"/>
          </a:p>
        </p:txBody>
      </p:sp>
      <p:sp>
        <p:nvSpPr>
          <p:cNvPr id="4" name="Footer Placeholder 3"/>
          <p:cNvSpPr>
            <a:spLocks noGrp="1"/>
          </p:cNvSpPr>
          <p:nvPr>
            <p:ph type="ftr" sz="quarter" idx="17"/>
          </p:nvPr>
        </p:nvSpPr>
        <p:spPr/>
        <p:txBody>
          <a:bodyPr/>
          <a:lstStyle/>
          <a:p>
            <a:r>
              <a:rPr lang="en-US"/>
              <a:t>October 2019</a:t>
            </a:r>
            <a:endParaRPr lang="en-US" dirty="0"/>
          </a:p>
        </p:txBody>
      </p:sp>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67"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751418" y="6465082"/>
            <a:ext cx="534458" cy="102593"/>
          </a:xfrm>
          <a:prstGeom prst="rect">
            <a:avLst/>
          </a:prstGeom>
        </p:spPr>
        <p:txBody>
          <a:bodyPr lIns="0" tIns="0" rIns="0" bIns="0"/>
          <a:lstStyle>
            <a:lvl1pPr>
              <a:defRPr sz="667" b="0" i="0">
                <a:solidFill>
                  <a:schemeClr val="tx1"/>
                </a:solidFill>
                <a:latin typeface="Arial"/>
                <a:cs typeface="Arial"/>
              </a:defRPr>
            </a:lvl1pPr>
          </a:lstStyle>
          <a:p>
            <a:pPr marL="10583">
              <a:spcBef>
                <a:spcPts val="21"/>
              </a:spcBef>
            </a:pPr>
            <a:r>
              <a:rPr lang="en-US"/>
              <a:t>October</a:t>
            </a:r>
            <a:r>
              <a:rPr lang="en-US" spc="-50"/>
              <a:t> </a:t>
            </a:r>
            <a:r>
              <a:rPr lang="en-US" spc="-4"/>
              <a:t>2019</a:t>
            </a:r>
            <a:endParaRPr lang="en-US" spc="-4" dirty="0"/>
          </a:p>
        </p:txBody>
      </p:sp>
      <p:sp>
        <p:nvSpPr>
          <p:cNvPr id="5" name="Holder 5"/>
          <p:cNvSpPr>
            <a:spLocks noGrp="1"/>
          </p:cNvSpPr>
          <p:nvPr>
            <p:ph type="dt" sz="half" idx="6"/>
          </p:nvPr>
        </p:nvSpPr>
        <p:spPr>
          <a:xfrm>
            <a:off x="10765164" y="6465082"/>
            <a:ext cx="675745" cy="102593"/>
          </a:xfrm>
          <a:prstGeom prst="rect">
            <a:avLst/>
          </a:prstGeom>
        </p:spPr>
        <p:txBody>
          <a:bodyPr lIns="0" tIns="0" rIns="0" bIns="0"/>
          <a:lstStyle>
            <a:lvl1pPr>
              <a:defRPr sz="667" b="0" i="0">
                <a:solidFill>
                  <a:schemeClr val="tx1"/>
                </a:solidFill>
                <a:latin typeface="Arial"/>
                <a:cs typeface="Arial"/>
              </a:defRPr>
            </a:lvl1pPr>
          </a:lstStyle>
          <a:p>
            <a:pPr marL="10583">
              <a:spcBef>
                <a:spcPts val="21"/>
              </a:spcBef>
            </a:pPr>
            <a:r>
              <a:rPr lang="en-US" spc="-4"/>
              <a:t>W91238-19-0024</a:t>
            </a:r>
            <a:endParaRPr lang="en-US" spc="-4" dirty="0"/>
          </a:p>
        </p:txBody>
      </p:sp>
      <p:sp>
        <p:nvSpPr>
          <p:cNvPr id="6" name="Holder 6"/>
          <p:cNvSpPr>
            <a:spLocks noGrp="1"/>
          </p:cNvSpPr>
          <p:nvPr>
            <p:ph type="sldNum" sz="quarter" idx="7"/>
          </p:nvPr>
        </p:nvSpPr>
        <p:spPr>
          <a:xfrm>
            <a:off x="6019535" y="6465082"/>
            <a:ext cx="330465" cy="141064"/>
          </a:xfrm>
        </p:spPr>
        <p:txBody>
          <a:bodyPr lIns="0" tIns="0" rIns="0" bIns="0"/>
          <a:lstStyle>
            <a:lvl1pPr>
              <a:defRPr sz="917" b="0" i="0">
                <a:solidFill>
                  <a:schemeClr val="tx1"/>
                </a:solidFill>
                <a:latin typeface="Arial"/>
                <a:cs typeface="Arial"/>
              </a:defRPr>
            </a:lvl1pPr>
          </a:lstStyle>
          <a:p>
            <a:pPr marL="10583">
              <a:spcBef>
                <a:spcPts val="21"/>
              </a:spcBef>
            </a:pPr>
            <a:endParaRPr lang="en-US" dirty="0"/>
          </a:p>
        </p:txBody>
      </p:sp>
    </p:spTree>
    <p:extLst>
      <p:ext uri="{BB962C8B-B14F-4D97-AF65-F5344CB8AC3E}">
        <p14:creationId xmlns:p14="http://schemas.microsoft.com/office/powerpoint/2010/main" val="43739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98411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October 2019</a:t>
            </a:r>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7" r:id="rId26"/>
  </p:sldLayoutIdLst>
  <p:hf sldNum="0" hdr="0" ft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October 2019</a:t>
            </a:r>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W91238-19-0024</a:t>
            </a:r>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sldNum="0" hdr="0" ft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southamptontownny.gov/" TargetMode="External"/><Relationship Id="rId2" Type="http://schemas.openxmlformats.org/officeDocument/2006/relationships/hyperlink" Target="https://www.nae.usace.army.mil/Missions/Projects-Topics/Suffolk-County-Army-Air-Field-Bombing-and-Gunnery-Range-FUD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www.nae.usace.army.mil/Missions/Projects-Topics/Suffolk-County-Army-Air-Field-Bombing-and-Gunnery-Range-FUD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usace.army.mil/missions/environmental/formerly-used-defense-sit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700" y="260931"/>
            <a:ext cx="7600950" cy="3168069"/>
          </a:xfrm>
        </p:spPr>
        <p:txBody>
          <a:bodyPr>
            <a:normAutofit fontScale="90000"/>
          </a:bodyPr>
          <a:lstStyle/>
          <a:p>
            <a:r>
              <a:rPr lang="en-US" sz="3300" spc="-5" dirty="0"/>
              <a:t>Suffolk County Army Airfield</a:t>
            </a:r>
            <a:br>
              <a:rPr lang="en-US" sz="3300" spc="-5" dirty="0"/>
            </a:br>
            <a:r>
              <a:rPr lang="en-US" sz="3300" spc="-5" dirty="0"/>
              <a:t>BOMBING AND GUNNERY RANGE</a:t>
            </a:r>
            <a:br>
              <a:rPr lang="en-US" sz="3300" spc="-5" dirty="0"/>
            </a:br>
            <a:r>
              <a:rPr lang="en-US" sz="3300" spc="-5" dirty="0"/>
              <a:t>FORMERLY USED DEFENSE SITE</a:t>
            </a:r>
            <a:br>
              <a:rPr lang="en-US" sz="3300" spc="-5" dirty="0"/>
            </a:br>
            <a:br>
              <a:rPr lang="en-US" sz="3300" spc="-5" dirty="0"/>
            </a:br>
            <a:r>
              <a:rPr lang="en-US" sz="3000" cap="none" spc="-5" dirty="0"/>
              <a:t>Remedial Investigation </a:t>
            </a:r>
            <a:br>
              <a:rPr lang="en-US" sz="3000" cap="none" spc="-5" dirty="0"/>
            </a:br>
            <a:r>
              <a:rPr lang="en-US" sz="3000" cap="none" spc="-5" dirty="0"/>
              <a:t>through Record of Decision</a:t>
            </a:r>
            <a:br>
              <a:rPr lang="en-US" sz="3000" cap="none" spc="-5" dirty="0"/>
            </a:br>
            <a:r>
              <a:rPr lang="en-US" sz="3000" cap="none" spc="-5" dirty="0"/>
              <a:t>Community Information Session</a:t>
            </a:r>
            <a:endParaRPr lang="en-US" sz="3000" dirty="0"/>
          </a:p>
        </p:txBody>
      </p:sp>
      <p:sp>
        <p:nvSpPr>
          <p:cNvPr id="5" name="Text Placeholder 4"/>
          <p:cNvSpPr>
            <a:spLocks noGrp="1"/>
          </p:cNvSpPr>
          <p:nvPr>
            <p:ph sz="quarter" idx="17"/>
          </p:nvPr>
        </p:nvSpPr>
        <p:spPr>
          <a:xfrm>
            <a:off x="266700" y="3637684"/>
            <a:ext cx="7600950" cy="1597256"/>
          </a:xfrm>
        </p:spPr>
        <p:txBody>
          <a:bodyPr/>
          <a:lstStyle/>
          <a:p>
            <a:r>
              <a:rPr lang="en-US" sz="2400" b="1" dirty="0"/>
              <a:t>Julie Rupp</a:t>
            </a:r>
          </a:p>
          <a:p>
            <a:r>
              <a:rPr lang="en-US" sz="2400" b="1" dirty="0"/>
              <a:t>Project Manager</a:t>
            </a:r>
          </a:p>
          <a:p>
            <a:r>
              <a:rPr lang="en-US" sz="2400" b="1" dirty="0"/>
              <a:t>New England District</a:t>
            </a:r>
          </a:p>
          <a:p>
            <a:r>
              <a:rPr lang="en-US" sz="2400" b="1" dirty="0"/>
              <a:t>Geo-Environmental Engineering</a:t>
            </a:r>
          </a:p>
          <a:p>
            <a:r>
              <a:rPr lang="en-US" sz="2400" b="1" dirty="0"/>
              <a:t>Date: March 25 &amp; 28, 2024</a:t>
            </a:r>
          </a:p>
          <a:p>
            <a:endParaRPr lang="en-US" dirty="0"/>
          </a:p>
        </p:txBody>
      </p:sp>
      <p:pic>
        <p:nvPicPr>
          <p:cNvPr id="10" name="Picture 9">
            <a:extLst>
              <a:ext uri="{FF2B5EF4-FFF2-40B4-BE49-F238E27FC236}">
                <a16:creationId xmlns:a16="http://schemas.microsoft.com/office/drawing/2014/main" id="{AA239144-24C4-4891-A93A-F1702165C591}"/>
              </a:ext>
            </a:extLst>
          </p:cNvPr>
          <p:cNvPicPr>
            <a:picLocks noChangeAspect="1"/>
          </p:cNvPicPr>
          <p:nvPr/>
        </p:nvPicPr>
        <p:blipFill>
          <a:blip r:embed="rId3"/>
          <a:stretch>
            <a:fillRect/>
          </a:stretch>
        </p:blipFill>
        <p:spPr>
          <a:xfrm>
            <a:off x="7867650" y="1244817"/>
            <a:ext cx="3885593" cy="5269605"/>
          </a:xfrm>
          <a:prstGeom prst="rect">
            <a:avLst/>
          </a:prstGeom>
        </p:spPr>
      </p:pic>
    </p:spTree>
    <p:extLst>
      <p:ext uri="{BB962C8B-B14F-4D97-AF65-F5344CB8AC3E}">
        <p14:creationId xmlns:p14="http://schemas.microsoft.com/office/powerpoint/2010/main" val="348581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B32-93F5-461E-8C2E-6005B5A00D62}"/>
              </a:ext>
            </a:extLst>
          </p:cNvPr>
          <p:cNvSpPr>
            <a:spLocks noGrp="1"/>
          </p:cNvSpPr>
          <p:nvPr>
            <p:ph type="title"/>
          </p:nvPr>
        </p:nvSpPr>
        <p:spPr>
          <a:xfrm>
            <a:off x="857956" y="251267"/>
            <a:ext cx="10476088" cy="956565"/>
          </a:xfrm>
        </p:spPr>
        <p:txBody>
          <a:bodyPr/>
          <a:lstStyle/>
          <a:p>
            <a:r>
              <a:rPr lang="en-US" dirty="0"/>
              <a:t>Suffolk County AAF BGR MRS-01</a:t>
            </a:r>
            <a:br>
              <a:rPr lang="en-US" dirty="0"/>
            </a:br>
            <a:r>
              <a:rPr lang="en-US" dirty="0"/>
              <a:t>Site Information </a:t>
            </a:r>
          </a:p>
        </p:txBody>
      </p:sp>
      <p:sp>
        <p:nvSpPr>
          <p:cNvPr id="4" name="Text Placeholder 2">
            <a:extLst>
              <a:ext uri="{FF2B5EF4-FFF2-40B4-BE49-F238E27FC236}">
                <a16:creationId xmlns:a16="http://schemas.microsoft.com/office/drawing/2014/main" id="{DF00B0C2-A134-4E4C-9B59-3B7211506AE1}"/>
              </a:ext>
            </a:extLst>
          </p:cNvPr>
          <p:cNvSpPr txBox="1">
            <a:spLocks/>
          </p:cNvSpPr>
          <p:nvPr/>
        </p:nvSpPr>
        <p:spPr>
          <a:xfrm>
            <a:off x="364518" y="1187069"/>
            <a:ext cx="10969526" cy="543268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927100" marR="389255" lvl="1" indent="-457200">
              <a:buFont typeface="Arial" pitchFamily="34" charset="0"/>
              <a:buChar char="•"/>
            </a:pPr>
            <a:endParaRPr lang="en-US" sz="2200" dirty="0"/>
          </a:p>
          <a:p>
            <a:pPr marL="927100" marR="389255" lvl="1" indent="-457200">
              <a:buFont typeface="Arial" pitchFamily="34" charset="0"/>
              <a:buChar char="•"/>
            </a:pPr>
            <a:r>
              <a:rPr lang="en-US" sz="2200" dirty="0"/>
              <a:t>Majority of the training exercises appear to have been .50 caliber machine guns, practice bombs, and practice rockets</a:t>
            </a:r>
          </a:p>
          <a:p>
            <a:pPr marL="927100" marR="389255" lvl="1" indent="-457200">
              <a:buFont typeface="Arial" pitchFamily="34" charset="0"/>
              <a:buChar char="•"/>
            </a:pPr>
            <a:endParaRPr lang="en-US" sz="2200" dirty="0"/>
          </a:p>
          <a:p>
            <a:pPr marL="927100" marR="389255" lvl="1" indent="-457200">
              <a:buFont typeface="Arial" pitchFamily="34" charset="0"/>
              <a:buChar char="•"/>
            </a:pPr>
            <a:r>
              <a:rPr lang="en-US" sz="2200" dirty="0"/>
              <a:t>From May 1943 through January 1944 100-lb and 500-lb high explosive (HE) bombs, incendiary bombs, and 4.5-in HE rockets were reportedly used on the numerous targets located throughout the MRS </a:t>
            </a:r>
          </a:p>
          <a:p>
            <a:pPr marL="927100" marR="389255" lvl="1" indent="-457200">
              <a:buFont typeface="Arial" pitchFamily="34" charset="0"/>
              <a:buChar char="•"/>
            </a:pPr>
            <a:endParaRPr lang="en-US" sz="2200" dirty="0"/>
          </a:p>
          <a:p>
            <a:pPr marL="927100" marR="389255" lvl="1" indent="-457200">
              <a:buFont typeface="Arial" pitchFamily="34" charset="0"/>
              <a:buChar char="•"/>
            </a:pPr>
            <a:r>
              <a:rPr lang="en-US" sz="2200" dirty="0"/>
              <a:t>No military structures remain except for two target silhouettes (a destroyer and aircraft carrier)</a:t>
            </a:r>
          </a:p>
          <a:p>
            <a:pPr marL="469900" marR="389255" lvl="1" indent="0">
              <a:buNone/>
            </a:pPr>
            <a:endParaRPr lang="en-US" sz="2200" dirty="0"/>
          </a:p>
          <a:p>
            <a:pPr marL="914400" marR="389255" lvl="1" indent="-457200">
              <a:buFont typeface="Arial" pitchFamily="34" charset="0"/>
              <a:buChar char="•"/>
            </a:pPr>
            <a:r>
              <a:rPr lang="en-US" sz="2200" dirty="0"/>
              <a:t>Records indicate a surface clearance was conducted in 1946</a:t>
            </a:r>
            <a:endParaRPr lang="en-US" sz="2400" dirty="0"/>
          </a:p>
        </p:txBody>
      </p:sp>
    </p:spTree>
    <p:extLst>
      <p:ext uri="{BB962C8B-B14F-4D97-AF65-F5344CB8AC3E}">
        <p14:creationId xmlns:p14="http://schemas.microsoft.com/office/powerpoint/2010/main" val="261377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BC6D-FED8-4DC3-82C3-D74A3DE1F0E6}"/>
              </a:ext>
            </a:extLst>
          </p:cNvPr>
          <p:cNvSpPr>
            <a:spLocks noGrp="1"/>
          </p:cNvSpPr>
          <p:nvPr>
            <p:ph type="title"/>
          </p:nvPr>
        </p:nvSpPr>
        <p:spPr>
          <a:xfrm>
            <a:off x="1016000" y="255022"/>
            <a:ext cx="9779000" cy="410369"/>
          </a:xfrm>
        </p:spPr>
        <p:txBody>
          <a:bodyPr/>
          <a:lstStyle/>
          <a:p>
            <a:pPr algn="ctr"/>
            <a:r>
              <a:rPr lang="en-US" sz="3200" dirty="0"/>
              <a:t>Fieldwork completed to date</a:t>
            </a:r>
          </a:p>
        </p:txBody>
      </p:sp>
      <p:sp>
        <p:nvSpPr>
          <p:cNvPr id="7" name="Rectangle 6">
            <a:extLst>
              <a:ext uri="{FF2B5EF4-FFF2-40B4-BE49-F238E27FC236}">
                <a16:creationId xmlns:a16="http://schemas.microsoft.com/office/drawing/2014/main" id="{0CDCA05B-649A-463C-A12D-35E5B8C04D41}"/>
              </a:ext>
            </a:extLst>
          </p:cNvPr>
          <p:cNvSpPr/>
          <p:nvPr/>
        </p:nvSpPr>
        <p:spPr>
          <a:xfrm>
            <a:off x="269967" y="933854"/>
            <a:ext cx="7794170" cy="5780942"/>
          </a:xfrm>
          <a:prstGeom prst="rect">
            <a:avLst/>
          </a:prstGeom>
        </p:spPr>
        <p:txBody>
          <a:bodyPr wrap="square">
            <a:spAutoFit/>
          </a:bodyPr>
          <a:lstStyle/>
          <a:p>
            <a:r>
              <a:rPr lang="en-US" sz="2400" b="1" i="0" u="none" strike="noStrike" baseline="0" dirty="0">
                <a:solidFill>
                  <a:srgbClr val="0000FF"/>
                </a:solidFill>
                <a:latin typeface="Arial" panose="020B0604020202020204" pitchFamily="34" charset="0"/>
              </a:rPr>
              <a:t>Preliminary MRS Characterization (Phase 1)</a:t>
            </a:r>
            <a:endParaRPr lang="en-US" sz="2400" dirty="0"/>
          </a:p>
          <a:p>
            <a:pPr marL="285739" indent="-285739">
              <a:buFont typeface="Arial" panose="020B0604020202020204" pitchFamily="34" charset="0"/>
              <a:buChar char="•"/>
            </a:pPr>
            <a:r>
              <a:rPr lang="en-US" sz="2400" dirty="0"/>
              <a:t>Transect establishment in non-residential area</a:t>
            </a:r>
          </a:p>
          <a:p>
            <a:pPr marL="742939" lvl="1" indent="-285739">
              <a:buFont typeface="Arial" panose="020B0604020202020204" pitchFamily="34" charset="0"/>
              <a:buChar char="•"/>
            </a:pPr>
            <a:r>
              <a:rPr lang="en-US" sz="2200" dirty="0"/>
              <a:t>All transects were walked by a biologist to identify any wetlands or T&amp;E species; none were observed</a:t>
            </a:r>
          </a:p>
          <a:p>
            <a:pPr marL="285739" indent="-285739">
              <a:buFont typeface="Arial" panose="020B0604020202020204" pitchFamily="34" charset="0"/>
              <a:buChar char="•"/>
            </a:pPr>
            <a:endParaRPr lang="en-US" sz="2400" dirty="0"/>
          </a:p>
          <a:p>
            <a:pPr marL="285739" indent="-285739">
              <a:buFont typeface="Arial" panose="020B0604020202020204" pitchFamily="34" charset="0"/>
              <a:buChar char="•"/>
            </a:pPr>
            <a:r>
              <a:rPr lang="en-US" sz="2400" dirty="0"/>
              <a:t>Geophysical data collection with EM61 along transects</a:t>
            </a:r>
          </a:p>
          <a:p>
            <a:pPr marL="285739" indent="-285739">
              <a:buFont typeface="Arial" panose="020B0604020202020204" pitchFamily="34" charset="0"/>
              <a:buChar char="•"/>
            </a:pPr>
            <a:endParaRPr lang="en-US" sz="2400" dirty="0"/>
          </a:p>
          <a:p>
            <a:pPr marL="285739" indent="-285739">
              <a:buFont typeface="Arial" panose="020B0604020202020204" pitchFamily="34" charset="0"/>
              <a:buChar char="•"/>
            </a:pPr>
            <a:r>
              <a:rPr lang="en-US" sz="2400" dirty="0"/>
              <a:t>Total length of mapped transects was approximately 61 miles or 24 acres</a:t>
            </a:r>
          </a:p>
          <a:p>
            <a:pPr marL="285739" indent="-285739">
              <a:buFont typeface="Arial" panose="020B0604020202020204" pitchFamily="34" charset="0"/>
              <a:buChar char="•"/>
            </a:pPr>
            <a:endParaRPr lang="en-US" sz="2400" dirty="0"/>
          </a:p>
          <a:p>
            <a:pPr marL="285739" indent="-285739">
              <a:buFont typeface="Arial" panose="020B0604020202020204" pitchFamily="34" charset="0"/>
              <a:buChar char="•"/>
            </a:pPr>
            <a:r>
              <a:rPr lang="en-US" sz="2400" dirty="0"/>
              <a:t>Identified follow up areas for placement of 28 grids approximately 50 feet x 100 feet in size</a:t>
            </a:r>
          </a:p>
          <a:p>
            <a:pPr marL="285739" indent="-285739">
              <a:buFont typeface="Arial" panose="020B0604020202020204" pitchFamily="34" charset="0"/>
              <a:buChar char="•"/>
            </a:pPr>
            <a:endParaRPr lang="en-US" sz="2333" dirty="0"/>
          </a:p>
          <a:p>
            <a:endParaRPr lang="en-US" sz="2333" dirty="0"/>
          </a:p>
          <a:p>
            <a:endParaRPr lang="en-US" sz="1500" dirty="0"/>
          </a:p>
        </p:txBody>
      </p:sp>
      <p:pic>
        <p:nvPicPr>
          <p:cNvPr id="5" name="Picture 4" descr="A picture containing tree, outdoor, sky, grass&#10;&#10;Description automatically generated">
            <a:extLst>
              <a:ext uri="{FF2B5EF4-FFF2-40B4-BE49-F238E27FC236}">
                <a16:creationId xmlns:a16="http://schemas.microsoft.com/office/drawing/2014/main" id="{45C19C9F-E3F6-4DD4-8EC1-7CE501E3D7C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64137" y="1728984"/>
            <a:ext cx="3657891" cy="3760103"/>
          </a:xfrm>
          <a:prstGeom prst="rect">
            <a:avLst/>
          </a:prstGeom>
        </p:spPr>
      </p:pic>
    </p:spTree>
    <p:extLst>
      <p:ext uri="{BB962C8B-B14F-4D97-AF65-F5344CB8AC3E}">
        <p14:creationId xmlns:p14="http://schemas.microsoft.com/office/powerpoint/2010/main" val="294464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0D69-3408-05D0-5F4A-F2C5A8CF5961}"/>
              </a:ext>
            </a:extLst>
          </p:cNvPr>
          <p:cNvSpPr>
            <a:spLocks noGrp="1"/>
          </p:cNvSpPr>
          <p:nvPr>
            <p:ph type="title"/>
          </p:nvPr>
        </p:nvSpPr>
        <p:spPr>
          <a:xfrm>
            <a:off x="1460500" y="255023"/>
            <a:ext cx="9588500" cy="410369"/>
          </a:xfrm>
        </p:spPr>
        <p:txBody>
          <a:bodyPr/>
          <a:lstStyle/>
          <a:p>
            <a:pPr algn="ctr"/>
            <a:r>
              <a:rPr lang="en-US" dirty="0"/>
              <a:t>Phase 1 Identified High-Density Areas</a:t>
            </a:r>
          </a:p>
        </p:txBody>
      </p:sp>
      <p:sp>
        <p:nvSpPr>
          <p:cNvPr id="4" name="Slide Number Placeholder 3">
            <a:extLst>
              <a:ext uri="{FF2B5EF4-FFF2-40B4-BE49-F238E27FC236}">
                <a16:creationId xmlns:a16="http://schemas.microsoft.com/office/drawing/2014/main" id="{785E716B-142A-07F3-290D-A7F123833EBB}"/>
              </a:ext>
            </a:extLst>
          </p:cNvPr>
          <p:cNvSpPr>
            <a:spLocks noGrp="1"/>
          </p:cNvSpPr>
          <p:nvPr>
            <p:ph type="sldNum" sz="quarter" idx="7"/>
          </p:nvPr>
        </p:nvSpPr>
        <p:spPr/>
        <p:txBody>
          <a:bodyPr/>
          <a:lstStyle/>
          <a:p>
            <a:pPr marL="10583">
              <a:spcBef>
                <a:spcPts val="21"/>
              </a:spcBef>
            </a:pPr>
            <a:fld id="{81D60167-4931-47E6-BA6A-407CBD079E47}" type="slidenum">
              <a:rPr lang="en-US" smtClean="0"/>
              <a:pPr marL="10583">
                <a:spcBef>
                  <a:spcPts val="21"/>
                </a:spcBef>
              </a:pPr>
              <a:t>12</a:t>
            </a:fld>
            <a:endParaRPr lang="en-US" dirty="0"/>
          </a:p>
        </p:txBody>
      </p:sp>
      <p:pic>
        <p:nvPicPr>
          <p:cNvPr id="5" name="Picture 4" descr="Map&#10;&#10;Description automatically generated">
            <a:extLst>
              <a:ext uri="{FF2B5EF4-FFF2-40B4-BE49-F238E27FC236}">
                <a16:creationId xmlns:a16="http://schemas.microsoft.com/office/drawing/2014/main" id="{E20BE301-1704-D4D5-CBDE-D54D8B5C1AE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225285" y="723217"/>
            <a:ext cx="9588500" cy="5879761"/>
          </a:xfrm>
          <a:prstGeom prst="rect">
            <a:avLst/>
          </a:prstGeom>
        </p:spPr>
      </p:pic>
    </p:spTree>
    <p:extLst>
      <p:ext uri="{BB962C8B-B14F-4D97-AF65-F5344CB8AC3E}">
        <p14:creationId xmlns:p14="http://schemas.microsoft.com/office/powerpoint/2010/main" val="413778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city&#10;&#10;Description automatically generated">
            <a:extLst>
              <a:ext uri="{FF2B5EF4-FFF2-40B4-BE49-F238E27FC236}">
                <a16:creationId xmlns:a16="http://schemas.microsoft.com/office/drawing/2014/main" id="{10D4A054-9E80-539A-C861-34D1C9AE68C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227800" y="729206"/>
            <a:ext cx="9736399" cy="6000206"/>
          </a:xfrm>
          <a:prstGeom prst="rect">
            <a:avLst/>
          </a:prstGeom>
        </p:spPr>
      </p:pic>
      <p:sp>
        <p:nvSpPr>
          <p:cNvPr id="7" name="Title 1">
            <a:extLst>
              <a:ext uri="{FF2B5EF4-FFF2-40B4-BE49-F238E27FC236}">
                <a16:creationId xmlns:a16="http://schemas.microsoft.com/office/drawing/2014/main" id="{69F97AA7-D045-8602-C6B8-D3AFDDE05005}"/>
              </a:ext>
            </a:extLst>
          </p:cNvPr>
          <p:cNvSpPr>
            <a:spLocks noGrp="1"/>
          </p:cNvSpPr>
          <p:nvPr>
            <p:ph type="title"/>
          </p:nvPr>
        </p:nvSpPr>
        <p:spPr>
          <a:xfrm>
            <a:off x="954088" y="128588"/>
            <a:ext cx="10185400" cy="785812"/>
          </a:xfrm>
        </p:spPr>
        <p:txBody>
          <a:bodyPr/>
          <a:lstStyle/>
          <a:p>
            <a:pPr algn="ctr"/>
            <a:r>
              <a:rPr lang="en-US" dirty="0"/>
              <a:t>Transect and Grid Locations</a:t>
            </a:r>
          </a:p>
        </p:txBody>
      </p:sp>
    </p:spTree>
    <p:extLst>
      <p:ext uri="{BB962C8B-B14F-4D97-AF65-F5344CB8AC3E}">
        <p14:creationId xmlns:p14="http://schemas.microsoft.com/office/powerpoint/2010/main" val="239390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BC6D-FED8-4DC3-82C3-D74A3DE1F0E6}"/>
              </a:ext>
            </a:extLst>
          </p:cNvPr>
          <p:cNvSpPr>
            <a:spLocks noGrp="1"/>
          </p:cNvSpPr>
          <p:nvPr>
            <p:ph type="title"/>
          </p:nvPr>
        </p:nvSpPr>
        <p:spPr>
          <a:xfrm>
            <a:off x="1016000" y="255022"/>
            <a:ext cx="9779000" cy="410369"/>
          </a:xfrm>
        </p:spPr>
        <p:txBody>
          <a:bodyPr/>
          <a:lstStyle/>
          <a:p>
            <a:pPr algn="ctr"/>
            <a:r>
              <a:rPr lang="en-US" sz="3200" dirty="0"/>
              <a:t>Fieldwork completed to date</a:t>
            </a:r>
          </a:p>
        </p:txBody>
      </p:sp>
      <p:sp>
        <p:nvSpPr>
          <p:cNvPr id="7" name="Rectangle 6">
            <a:extLst>
              <a:ext uri="{FF2B5EF4-FFF2-40B4-BE49-F238E27FC236}">
                <a16:creationId xmlns:a16="http://schemas.microsoft.com/office/drawing/2014/main" id="{0CDCA05B-649A-463C-A12D-35E5B8C04D41}"/>
              </a:ext>
            </a:extLst>
          </p:cNvPr>
          <p:cNvSpPr/>
          <p:nvPr/>
        </p:nvSpPr>
        <p:spPr>
          <a:xfrm>
            <a:off x="834887" y="874037"/>
            <a:ext cx="5943543" cy="5114157"/>
          </a:xfrm>
          <a:prstGeom prst="rect">
            <a:avLst/>
          </a:prstGeom>
        </p:spPr>
        <p:txBody>
          <a:bodyPr wrap="square">
            <a:spAutoFit/>
          </a:bodyPr>
          <a:lstStyle/>
          <a:p>
            <a:r>
              <a:rPr lang="en-US" sz="2400" b="1" i="0" u="none" strike="noStrike" baseline="0" dirty="0">
                <a:solidFill>
                  <a:srgbClr val="0000FF"/>
                </a:solidFill>
                <a:latin typeface="Arial" panose="020B0604020202020204" pitchFamily="34" charset="0"/>
              </a:rPr>
              <a:t>High Density/Low Density Area Characterization (Phase 2)</a:t>
            </a:r>
            <a:endParaRPr lang="en-US" sz="2400" dirty="0"/>
          </a:p>
          <a:p>
            <a:pPr marL="380985" indent="-380985">
              <a:buFont typeface="Arial" panose="020B0604020202020204" pitchFamily="34" charset="0"/>
              <a:buChar char="•"/>
            </a:pPr>
            <a:r>
              <a:rPr lang="en-US" sz="2400" dirty="0">
                <a:ea typeface="Calibri" panose="020F0502020204030204" pitchFamily="34" charset="0"/>
              </a:rPr>
              <a:t>Grids were marked and recorded by a licensed land surveyor.</a:t>
            </a:r>
          </a:p>
          <a:p>
            <a:pPr marL="380985" indent="-380985">
              <a:buFont typeface="Arial" panose="020B0604020202020204" pitchFamily="34" charset="0"/>
              <a:buChar char="•"/>
            </a:pPr>
            <a:r>
              <a:rPr lang="en-US" sz="2400" dirty="0">
                <a:ea typeface="Calibri" panose="020F0502020204030204" pitchFamily="34" charset="0"/>
              </a:rPr>
              <a:t>24 grids in residential area</a:t>
            </a:r>
          </a:p>
          <a:p>
            <a:pPr marL="380985" indent="-380985">
              <a:buFont typeface="Arial" panose="020B0604020202020204" pitchFamily="34" charset="0"/>
              <a:buChar char="•"/>
            </a:pPr>
            <a:r>
              <a:rPr lang="en-US" sz="2400" dirty="0">
                <a:ea typeface="Calibri" panose="020F0502020204030204" pitchFamily="34" charset="0"/>
              </a:rPr>
              <a:t>28 grids in non-residential area</a:t>
            </a:r>
          </a:p>
          <a:p>
            <a:pPr marL="380985" indent="-380985">
              <a:buFont typeface="Arial" panose="020B0604020202020204" pitchFamily="34" charset="0"/>
              <a:buChar char="•"/>
            </a:pPr>
            <a:r>
              <a:rPr lang="en-US" sz="2400" dirty="0">
                <a:ea typeface="Calibri" panose="020F0502020204030204" pitchFamily="34" charset="0"/>
              </a:rPr>
              <a:t>Removed all metals from the ground surface, whether DoD related or not, in each grid.</a:t>
            </a:r>
          </a:p>
          <a:p>
            <a:pPr marL="380985" indent="-380985">
              <a:buFont typeface="Arial" panose="020B0604020202020204" pitchFamily="34" charset="0"/>
              <a:buChar char="•"/>
            </a:pPr>
            <a:r>
              <a:rPr lang="en-US" sz="2400" dirty="0">
                <a:ea typeface="Calibri" panose="020F0502020204030204" pitchFamily="34" charset="0"/>
              </a:rPr>
              <a:t>Used MetalMapper 2x2 to collect data within each grid</a:t>
            </a:r>
          </a:p>
          <a:p>
            <a:pPr marL="380985" indent="-380985">
              <a:buFont typeface="Arial" panose="020B0604020202020204" pitchFamily="34" charset="0"/>
              <a:buChar char="•"/>
            </a:pPr>
            <a:r>
              <a:rPr lang="en-US" sz="2400" dirty="0">
                <a:ea typeface="Calibri" panose="020F0502020204030204" pitchFamily="34" charset="0"/>
              </a:rPr>
              <a:t>Determined dig list</a:t>
            </a:r>
          </a:p>
          <a:p>
            <a:endParaRPr lang="en-US" sz="2333" dirty="0"/>
          </a:p>
          <a:p>
            <a:endParaRPr lang="en-US" sz="1500" dirty="0"/>
          </a:p>
        </p:txBody>
      </p:sp>
      <p:pic>
        <p:nvPicPr>
          <p:cNvPr id="3" name="Picture 2">
            <a:extLst>
              <a:ext uri="{FF2B5EF4-FFF2-40B4-BE49-F238E27FC236}">
                <a16:creationId xmlns:a16="http://schemas.microsoft.com/office/drawing/2014/main" id="{DD3EF839-E782-176C-A3AB-988120863530}"/>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15868" y="1415614"/>
            <a:ext cx="4549913" cy="3740288"/>
          </a:xfrm>
          <a:prstGeom prst="rect">
            <a:avLst/>
          </a:prstGeom>
          <a:noFill/>
          <a:ln>
            <a:noFill/>
          </a:ln>
        </p:spPr>
      </p:pic>
      <p:sp>
        <p:nvSpPr>
          <p:cNvPr id="4" name="TextBox 3">
            <a:extLst>
              <a:ext uri="{FF2B5EF4-FFF2-40B4-BE49-F238E27FC236}">
                <a16:creationId xmlns:a16="http://schemas.microsoft.com/office/drawing/2014/main" id="{139E8AB7-2518-B9BB-427D-6293320241B5}"/>
              </a:ext>
            </a:extLst>
          </p:cNvPr>
          <p:cNvSpPr txBox="1"/>
          <p:nvPr/>
        </p:nvSpPr>
        <p:spPr>
          <a:xfrm>
            <a:off x="1016000" y="5494982"/>
            <a:ext cx="10449781" cy="1107996"/>
          </a:xfrm>
          <a:prstGeom prst="rect">
            <a:avLst/>
          </a:prstGeom>
          <a:noFill/>
        </p:spPr>
        <p:txBody>
          <a:bodyPr wrap="square" rtlCol="0">
            <a:spAutoFit/>
          </a:bodyPr>
          <a:lstStyle/>
          <a:p>
            <a:r>
              <a:rPr lang="en-US" sz="2400" dirty="0">
                <a:solidFill>
                  <a:srgbClr val="0000FF"/>
                </a:solidFill>
                <a:ea typeface="Calibri" panose="020F0502020204030204" pitchFamily="34" charset="0"/>
              </a:rPr>
              <a:t>No munitions and explosives of concern or munitions debris were found on the surface during field activities. </a:t>
            </a:r>
          </a:p>
          <a:p>
            <a:endParaRPr lang="en-US" dirty="0"/>
          </a:p>
        </p:txBody>
      </p:sp>
    </p:spTree>
    <p:extLst>
      <p:ext uri="{BB962C8B-B14F-4D97-AF65-F5344CB8AC3E}">
        <p14:creationId xmlns:p14="http://schemas.microsoft.com/office/powerpoint/2010/main" val="261706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FA8B-F839-4C3E-8C3B-11787B6BA6A0}"/>
              </a:ext>
            </a:extLst>
          </p:cNvPr>
          <p:cNvSpPr>
            <a:spLocks noGrp="1"/>
          </p:cNvSpPr>
          <p:nvPr>
            <p:ph type="title"/>
          </p:nvPr>
        </p:nvSpPr>
        <p:spPr>
          <a:xfrm>
            <a:off x="571500" y="255024"/>
            <a:ext cx="11049000" cy="410369"/>
          </a:xfrm>
        </p:spPr>
        <p:txBody>
          <a:bodyPr/>
          <a:lstStyle/>
          <a:p>
            <a:pPr lvl="0" algn="ctr"/>
            <a:r>
              <a:rPr lang="en-US" sz="3200" dirty="0"/>
              <a:t>Phase 3 Fieldwork – Intrusive Investigation</a:t>
            </a:r>
          </a:p>
        </p:txBody>
      </p:sp>
      <p:sp>
        <p:nvSpPr>
          <p:cNvPr id="3" name="Text Placeholder 2">
            <a:extLst>
              <a:ext uri="{FF2B5EF4-FFF2-40B4-BE49-F238E27FC236}">
                <a16:creationId xmlns:a16="http://schemas.microsoft.com/office/drawing/2014/main" id="{B9D6359F-4336-4904-871F-5CAA2246A134}"/>
              </a:ext>
            </a:extLst>
          </p:cNvPr>
          <p:cNvSpPr>
            <a:spLocks noGrp="1"/>
          </p:cNvSpPr>
          <p:nvPr>
            <p:ph type="body" idx="1"/>
          </p:nvPr>
        </p:nvSpPr>
        <p:spPr>
          <a:xfrm>
            <a:off x="444500" y="665391"/>
            <a:ext cx="10972800" cy="589905"/>
          </a:xfrm>
        </p:spPr>
        <p:txBody>
          <a:bodyPr/>
          <a:lstStyle/>
          <a:p>
            <a:pPr marL="666723" lvl="1" indent="-285739">
              <a:buFont typeface="Arial" panose="020B0604020202020204" pitchFamily="34" charset="0"/>
              <a:buChar char="•"/>
            </a:pPr>
            <a:endParaRPr lang="en-US" sz="2333" dirty="0"/>
          </a:p>
          <a:p>
            <a:endParaRPr lang="en-US" dirty="0"/>
          </a:p>
        </p:txBody>
      </p:sp>
      <p:sp>
        <p:nvSpPr>
          <p:cNvPr id="7" name="TextBox 6">
            <a:extLst>
              <a:ext uri="{FF2B5EF4-FFF2-40B4-BE49-F238E27FC236}">
                <a16:creationId xmlns:a16="http://schemas.microsoft.com/office/drawing/2014/main" id="{F43C1382-495E-4150-AC88-0B92361EB226}"/>
              </a:ext>
            </a:extLst>
          </p:cNvPr>
          <p:cNvSpPr txBox="1"/>
          <p:nvPr/>
        </p:nvSpPr>
        <p:spPr>
          <a:xfrm>
            <a:off x="361232" y="1075760"/>
            <a:ext cx="4934337" cy="5375767"/>
          </a:xfrm>
          <a:prstGeom prst="rect">
            <a:avLst/>
          </a:prstGeom>
          <a:noFill/>
        </p:spPr>
        <p:txBody>
          <a:bodyPr wrap="square">
            <a:spAutoFit/>
          </a:bodyPr>
          <a:lstStyle/>
          <a:p>
            <a:r>
              <a:rPr lang="en-US" sz="2333" b="1" dirty="0">
                <a:solidFill>
                  <a:srgbClr val="0000FF"/>
                </a:solidFill>
              </a:rPr>
              <a:t>Intrusive Investigation</a:t>
            </a:r>
          </a:p>
          <a:p>
            <a:r>
              <a:rPr lang="en-US" sz="2000" dirty="0"/>
              <a:t>UXO technicians will dig the target locations with hand tools</a:t>
            </a:r>
          </a:p>
          <a:p>
            <a:pPr marL="380985" indent="-380985">
              <a:buFont typeface="Arial" panose="020B0604020202020204" pitchFamily="34" charset="0"/>
              <a:buChar char="•"/>
            </a:pPr>
            <a:endParaRPr lang="en-US" sz="2000" dirty="0"/>
          </a:p>
          <a:p>
            <a:pPr marL="666723" lvl="1" indent="-285739">
              <a:buFont typeface="Arial" panose="020B0604020202020204" pitchFamily="34" charset="0"/>
              <a:buChar char="•"/>
            </a:pPr>
            <a:r>
              <a:rPr lang="en-US" sz="2000" dirty="0"/>
              <a:t>When excavating potential munitions, a safety zone of up to 638 feet will be established around the dig area and temporary displacement of residents will be needed. </a:t>
            </a:r>
          </a:p>
          <a:p>
            <a:pPr marL="666723" lvl="1" indent="-285739">
              <a:buFont typeface="Arial" panose="020B0604020202020204" pitchFamily="34" charset="0"/>
              <a:buChar char="•"/>
            </a:pPr>
            <a:endParaRPr lang="en-US" sz="2000" dirty="0"/>
          </a:p>
          <a:p>
            <a:pPr marL="666723" lvl="1" indent="-285739">
              <a:buFont typeface="Arial" panose="020B0604020202020204" pitchFamily="34" charset="0"/>
              <a:buChar char="•"/>
            </a:pPr>
            <a:r>
              <a:rPr lang="en-US" sz="2000" dirty="0"/>
              <a:t>For any munition that is found, we will safely detonate it at the existing locations, OR if necessary and it’s safe to move, we will detonate it elsewhere within the MRS project area. </a:t>
            </a:r>
            <a:endParaRPr lang="en-US" sz="2000" dirty="0">
              <a:ea typeface="Calibri" panose="020F0502020204030204" pitchFamily="34" charset="0"/>
            </a:endParaRPr>
          </a:p>
        </p:txBody>
      </p:sp>
      <p:pic>
        <p:nvPicPr>
          <p:cNvPr id="5" name="Picture 4" descr="A picture containing text, tree, grass, outdoor&#10;&#10;Description automatically generated">
            <a:extLst>
              <a:ext uri="{FF2B5EF4-FFF2-40B4-BE49-F238E27FC236}">
                <a16:creationId xmlns:a16="http://schemas.microsoft.com/office/drawing/2014/main" id="{4482F2F8-1D4F-0D7A-7DA5-8745FBAF3C1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52233" y="1203801"/>
            <a:ext cx="6478535" cy="4886898"/>
          </a:xfrm>
          <a:prstGeom prst="rect">
            <a:avLst/>
          </a:prstGeom>
        </p:spPr>
      </p:pic>
    </p:spTree>
    <p:extLst>
      <p:ext uri="{BB962C8B-B14F-4D97-AF65-F5344CB8AC3E}">
        <p14:creationId xmlns:p14="http://schemas.microsoft.com/office/powerpoint/2010/main" val="52311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9D90-BE60-4E94-84D7-31E09DE10388}"/>
              </a:ext>
            </a:extLst>
          </p:cNvPr>
          <p:cNvSpPr>
            <a:spLocks noGrp="1"/>
          </p:cNvSpPr>
          <p:nvPr>
            <p:ph type="title"/>
          </p:nvPr>
        </p:nvSpPr>
        <p:spPr>
          <a:xfrm>
            <a:off x="925918" y="405030"/>
            <a:ext cx="10278530" cy="594713"/>
          </a:xfrm>
        </p:spPr>
        <p:txBody>
          <a:bodyPr/>
          <a:lstStyle/>
          <a:p>
            <a:r>
              <a:rPr lang="en-US" dirty="0"/>
              <a:t>What Does This Mean for Me? </a:t>
            </a:r>
          </a:p>
        </p:txBody>
      </p:sp>
      <p:sp>
        <p:nvSpPr>
          <p:cNvPr id="4" name="Rectangle 3">
            <a:extLst>
              <a:ext uri="{FF2B5EF4-FFF2-40B4-BE49-F238E27FC236}">
                <a16:creationId xmlns:a16="http://schemas.microsoft.com/office/drawing/2014/main" id="{44F68836-48A9-465B-8B4F-A05460DFB161}"/>
              </a:ext>
            </a:extLst>
          </p:cNvPr>
          <p:cNvSpPr/>
          <p:nvPr/>
        </p:nvSpPr>
        <p:spPr>
          <a:xfrm>
            <a:off x="621118" y="1119119"/>
            <a:ext cx="10766210" cy="5324535"/>
          </a:xfrm>
          <a:prstGeom prst="rect">
            <a:avLst/>
          </a:prstGeom>
        </p:spPr>
        <p:txBody>
          <a:bodyPr wrap="square">
            <a:spAutoFit/>
          </a:bodyPr>
          <a:lstStyle/>
          <a:p>
            <a:pPr marL="285750" indent="-285750">
              <a:buFont typeface="Arial" panose="020B0604020202020204" pitchFamily="34" charset="0"/>
              <a:buChar char="•"/>
            </a:pPr>
            <a:r>
              <a:rPr lang="en-US" sz="2400" dirty="0"/>
              <a:t>Fieldwork </a:t>
            </a:r>
          </a:p>
          <a:p>
            <a:pPr marL="742950" lvl="1" indent="-285750">
              <a:buFont typeface="Arial" panose="020B0604020202020204" pitchFamily="34" charset="0"/>
              <a:buChar char="•"/>
            </a:pPr>
            <a:r>
              <a:rPr lang="en-US" sz="2400" dirty="0"/>
              <a:t>Contractors will be conducting the residential portion of digging operations starting April 8</a:t>
            </a:r>
            <a:r>
              <a:rPr lang="en-US" sz="2400" baseline="30000" dirty="0"/>
              <a:t>th</a:t>
            </a:r>
            <a:r>
              <a:rPr lang="en-US" sz="2400" dirty="0"/>
              <a:t> for up to 2 weeks</a:t>
            </a:r>
          </a:p>
          <a:p>
            <a:pPr marL="742950" lvl="1" indent="-285750">
              <a:buFont typeface="Arial" panose="020B0604020202020204" pitchFamily="34" charset="0"/>
              <a:buChar char="•"/>
            </a:pPr>
            <a:r>
              <a:rPr lang="en-US" sz="2400" dirty="0"/>
              <a:t>Expect between 10-15 personnel for the digging operations, including support staff to coordinate safety zones</a:t>
            </a:r>
          </a:p>
          <a:p>
            <a:pPr marL="285750" indent="-285750">
              <a:buFont typeface="Arial" panose="020B0604020202020204" pitchFamily="34" charset="0"/>
              <a:buChar char="•"/>
            </a:pPr>
            <a:r>
              <a:rPr lang="en-US" sz="2200" dirty="0"/>
              <a:t>The Dig team will only be working at properties where a right of entry was signed AND where geophysical surveys were completed.</a:t>
            </a:r>
          </a:p>
          <a:p>
            <a:pPr marL="285750" indent="-285750">
              <a:buFont typeface="Arial" panose="020B0604020202020204" pitchFamily="34" charset="0"/>
              <a:buChar char="•"/>
            </a:pPr>
            <a:r>
              <a:rPr lang="en-US" sz="2200" dirty="0"/>
              <a:t>USACE is not seeking additional rights of entry at this time.</a:t>
            </a:r>
          </a:p>
          <a:p>
            <a:endParaRPr lang="en-US" sz="2200" dirty="0"/>
          </a:p>
          <a:p>
            <a:pPr marL="285750" indent="-285750">
              <a:buFont typeface="Arial" panose="020B0604020202020204" pitchFamily="34" charset="0"/>
              <a:buChar char="•"/>
            </a:pPr>
            <a:r>
              <a:rPr lang="en-US" sz="2200" dirty="0">
                <a:solidFill>
                  <a:srgbClr val="0000FF"/>
                </a:solidFill>
              </a:rPr>
              <a:t>However, in order to maintain the safety zone during digging operations occupants of nearby houses will be asked to leave their home from 8:30 am – 2:30 pm on certain days</a:t>
            </a:r>
          </a:p>
          <a:p>
            <a:pPr marL="285750" indent="-285750">
              <a:buFont typeface="Arial" panose="020B0604020202020204" pitchFamily="34" charset="0"/>
              <a:buChar char="•"/>
            </a:pPr>
            <a:r>
              <a:rPr lang="en-US" sz="2200" dirty="0"/>
              <a:t>Additional work will be conducted before and after the safety zone is in effect during the hours of 8:00 am – 5:00 pm</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213216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9D90-BE60-4E94-84D7-31E09DE10388}"/>
              </a:ext>
            </a:extLst>
          </p:cNvPr>
          <p:cNvSpPr>
            <a:spLocks noGrp="1"/>
          </p:cNvSpPr>
          <p:nvPr>
            <p:ph type="title"/>
          </p:nvPr>
        </p:nvSpPr>
        <p:spPr>
          <a:xfrm>
            <a:off x="925918" y="405030"/>
            <a:ext cx="10278530" cy="594713"/>
          </a:xfrm>
        </p:spPr>
        <p:txBody>
          <a:bodyPr/>
          <a:lstStyle/>
          <a:p>
            <a:r>
              <a:rPr lang="en-US" dirty="0"/>
              <a:t>What Does This Mean for Me? </a:t>
            </a:r>
          </a:p>
        </p:txBody>
      </p:sp>
      <p:sp>
        <p:nvSpPr>
          <p:cNvPr id="4" name="Rectangle 3">
            <a:extLst>
              <a:ext uri="{FF2B5EF4-FFF2-40B4-BE49-F238E27FC236}">
                <a16:creationId xmlns:a16="http://schemas.microsoft.com/office/drawing/2014/main" id="{44F68836-48A9-465B-8B4F-A05460DFB161}"/>
              </a:ext>
            </a:extLst>
          </p:cNvPr>
          <p:cNvSpPr/>
          <p:nvPr/>
        </p:nvSpPr>
        <p:spPr>
          <a:xfrm>
            <a:off x="621118" y="1119119"/>
            <a:ext cx="10766210" cy="5498300"/>
          </a:xfrm>
          <a:prstGeom prst="rect">
            <a:avLst/>
          </a:prstGeom>
        </p:spPr>
        <p:txBody>
          <a:bodyPr wrap="square">
            <a:spAutoFit/>
          </a:bodyPr>
          <a:lstStyle/>
          <a:p>
            <a:pPr marL="285750" indent="-285750">
              <a:buFont typeface="Arial" panose="020B0604020202020204" pitchFamily="34" charset="0"/>
              <a:buChar char="•"/>
            </a:pPr>
            <a:r>
              <a:rPr lang="en-US" sz="2400" dirty="0"/>
              <a:t>Temporary road closures may be in effect but will be limited and marked appropriately.</a:t>
            </a:r>
          </a:p>
          <a:p>
            <a:pPr marL="285750" indent="-285750">
              <a:buFont typeface="Arial" panose="020B0604020202020204" pitchFamily="34" charset="0"/>
              <a:buChar char="•"/>
            </a:pPr>
            <a:r>
              <a:rPr lang="en-US" sz="2400" dirty="0"/>
              <a:t>Letters to affected residents have been mailed and additional mailings will follow.</a:t>
            </a:r>
          </a:p>
          <a:p>
            <a:pPr marL="283464" indent="-285739">
              <a:buFont typeface="Arial" panose="020B0604020202020204" pitchFamily="34" charset="0"/>
              <a:buChar char="•"/>
            </a:pPr>
            <a:r>
              <a:rPr lang="en-US" sz="2333" dirty="0"/>
              <a:t>Temporarily displaced residents will have access to the following:   </a:t>
            </a:r>
          </a:p>
          <a:p>
            <a:pPr marL="590508" lvl="1" indent="-285739">
              <a:buFont typeface="Arial" panose="020B0604020202020204" pitchFamily="34" charset="0"/>
              <a:buChar char="•"/>
            </a:pPr>
            <a:r>
              <a:rPr lang="en-US" sz="2333" dirty="0">
                <a:ea typeface="Times New Roman" panose="02020603050405020304" pitchFamily="18" charset="0"/>
                <a:cs typeface="Times New Roman" panose="02020603050405020304" pitchFamily="18" charset="0"/>
              </a:rPr>
              <a:t>Day-Use Hotel Conference Room and Private Rooms @ the Residence Inn Long Island East End, 2012 Old County Road, Riverhead, NY</a:t>
            </a:r>
          </a:p>
          <a:p>
            <a:pPr marL="1047708" lvl="2" indent="-285739">
              <a:buFont typeface="Arial" panose="020B0604020202020204" pitchFamily="34" charset="0"/>
              <a:buChar char="•"/>
            </a:pPr>
            <a:r>
              <a:rPr lang="en-US" sz="2333" dirty="0">
                <a:ea typeface="Times New Roman" panose="02020603050405020304" pitchFamily="18" charset="0"/>
                <a:cs typeface="Times New Roman" panose="02020603050405020304" pitchFamily="18" charset="0"/>
              </a:rPr>
              <a:t>Please try to provide USACE 24 hours notice if a private hotel room is needed (available from 7 am – 3 pm)</a:t>
            </a:r>
          </a:p>
          <a:p>
            <a:pPr marL="1047708" lvl="2" indent="-285739">
              <a:buFont typeface="Arial" panose="020B0604020202020204" pitchFamily="34" charset="0"/>
              <a:buChar char="•"/>
            </a:pPr>
            <a:r>
              <a:rPr lang="en-US" sz="2333" dirty="0">
                <a:ea typeface="Times New Roman" panose="02020603050405020304" pitchFamily="18" charset="0"/>
                <a:cs typeface="Times New Roman" panose="02020603050405020304" pitchFamily="18" charset="0"/>
              </a:rPr>
              <a:t>Continental breakfast and lunch will be served in the assigned Conference Room</a:t>
            </a:r>
          </a:p>
          <a:p>
            <a:pPr marL="590508" lvl="1" indent="-285739">
              <a:buFont typeface="Arial" panose="020B0604020202020204" pitchFamily="34" charset="0"/>
              <a:buChar char="•"/>
            </a:pPr>
            <a:r>
              <a:rPr lang="en-US" sz="2333" dirty="0">
                <a:ea typeface="Times New Roman" panose="02020603050405020304" pitchFamily="18" charset="0"/>
                <a:cs typeface="Times New Roman" panose="02020603050405020304" pitchFamily="18" charset="0"/>
              </a:rPr>
              <a:t>Lunch food allowance based on General Services Administration (GSA) Rates</a:t>
            </a:r>
          </a:p>
          <a:p>
            <a:pPr marL="1047708" lvl="2" indent="-285739">
              <a:buFont typeface="Arial" panose="020B0604020202020204" pitchFamily="34" charset="0"/>
              <a:buChar char="•"/>
            </a:pPr>
            <a:r>
              <a:rPr lang="en-US" sz="2333" dirty="0">
                <a:ea typeface="Times New Roman" panose="02020603050405020304" pitchFamily="18" charset="0"/>
                <a:cs typeface="Times New Roman" panose="02020603050405020304" pitchFamily="18" charset="0"/>
              </a:rPr>
              <a:t>Gift card will be provided upon request</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221026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9D90-BE60-4E94-84D7-31E09DE10388}"/>
              </a:ext>
            </a:extLst>
          </p:cNvPr>
          <p:cNvSpPr>
            <a:spLocks noGrp="1"/>
          </p:cNvSpPr>
          <p:nvPr>
            <p:ph type="title"/>
          </p:nvPr>
        </p:nvSpPr>
        <p:spPr>
          <a:xfrm>
            <a:off x="925918" y="405030"/>
            <a:ext cx="10278530" cy="594713"/>
          </a:xfrm>
        </p:spPr>
        <p:txBody>
          <a:bodyPr/>
          <a:lstStyle/>
          <a:p>
            <a:r>
              <a:rPr lang="en-US" dirty="0"/>
              <a:t>What Does This Mean for Me? </a:t>
            </a:r>
          </a:p>
        </p:txBody>
      </p:sp>
      <p:sp>
        <p:nvSpPr>
          <p:cNvPr id="4" name="Rectangle 3">
            <a:extLst>
              <a:ext uri="{FF2B5EF4-FFF2-40B4-BE49-F238E27FC236}">
                <a16:creationId xmlns:a16="http://schemas.microsoft.com/office/drawing/2014/main" id="{44F68836-48A9-465B-8B4F-A05460DFB161}"/>
              </a:ext>
            </a:extLst>
          </p:cNvPr>
          <p:cNvSpPr/>
          <p:nvPr/>
        </p:nvSpPr>
        <p:spPr>
          <a:xfrm>
            <a:off x="621118" y="1119119"/>
            <a:ext cx="10766210" cy="6267934"/>
          </a:xfrm>
          <a:prstGeom prst="rect">
            <a:avLst/>
          </a:prstGeom>
        </p:spPr>
        <p:txBody>
          <a:bodyPr wrap="square">
            <a:spAutoFit/>
          </a:bodyPr>
          <a:lstStyle/>
          <a:p>
            <a:pPr marL="590508" lvl="1" indent="-285739">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Transportation to Hotel &amp; Back, if needed</a:t>
            </a:r>
          </a:p>
          <a:p>
            <a:pPr marL="1047708" lvl="2" indent="-285739">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Please provide 24 hours notice to USACE/Contractor team.</a:t>
            </a:r>
          </a:p>
          <a:p>
            <a:pPr marL="1047708" lvl="2" indent="-285739">
              <a:buFont typeface="Arial" panose="020B0604020202020204" pitchFamily="34" charset="0"/>
              <a:buChar char="•"/>
            </a:pPr>
            <a:endParaRPr lang="en-US" sz="2400" dirty="0">
              <a:ea typeface="Times New Roman" panose="02020603050405020304" pitchFamily="18" charset="0"/>
              <a:cs typeface="Times New Roman" panose="02020603050405020304" pitchFamily="18" charset="0"/>
            </a:endParaRPr>
          </a:p>
          <a:p>
            <a:pPr marL="590508" lvl="1" indent="-285739">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Pet Kenneling/Day Care</a:t>
            </a:r>
          </a:p>
          <a:p>
            <a:pPr marL="1047708" lvl="2" indent="-285739">
              <a:buFont typeface="Arial" panose="020B0604020202020204" pitchFamily="34" charset="0"/>
              <a:buChar char="•"/>
            </a:pPr>
            <a:r>
              <a:rPr lang="en-US" sz="2400" dirty="0">
                <a:effectLst/>
                <a:ea typeface="Times New Roman" panose="02020603050405020304" pitchFamily="18" charset="0"/>
              </a:rPr>
              <a:t>Pets must be current on all vaccinations (for example, for dogs this includes rabies, kennel cough, parvo, distemper, and Bordetella), be spayed/neutered, and be 6 months of age or older. </a:t>
            </a:r>
          </a:p>
          <a:p>
            <a:pPr marL="1047708" lvl="2" indent="-285739">
              <a:buFont typeface="Arial" panose="020B0604020202020204" pitchFamily="34" charset="0"/>
              <a:buChar char="•"/>
            </a:pPr>
            <a:endParaRPr lang="en-US" sz="2400" dirty="0">
              <a:ea typeface="Times New Roman" panose="02020603050405020304" pitchFamily="18" charset="0"/>
              <a:cs typeface="Times New Roman" panose="02020603050405020304" pitchFamily="18" charset="0"/>
            </a:endParaRPr>
          </a:p>
          <a:p>
            <a:pPr marL="590508" lvl="1" indent="-285739">
              <a:buFont typeface="Arial" panose="020B0604020202020204" pitchFamily="34" charset="0"/>
              <a:buChar char="•"/>
            </a:pPr>
            <a:r>
              <a:rPr lang="en-US" sz="2333" dirty="0">
                <a:ea typeface="Times New Roman" panose="02020603050405020304" pitchFamily="18" charset="0"/>
                <a:cs typeface="Times New Roman" panose="02020603050405020304" pitchFamily="18" charset="0"/>
              </a:rPr>
              <a:t>Plan to take anything needed during the day with you when you leave your house, including phone, wallet/purse, medications, etc. </a:t>
            </a:r>
          </a:p>
          <a:p>
            <a:pPr marL="590508" lvl="1" indent="-285739">
              <a:buFont typeface="Arial" panose="020B0604020202020204" pitchFamily="34" charset="0"/>
              <a:buChar char="•"/>
            </a:pPr>
            <a:endParaRPr lang="en-US" sz="2333" dirty="0">
              <a:ea typeface="Times New Roman" panose="02020603050405020304" pitchFamily="18" charset="0"/>
              <a:cs typeface="Times New Roman" panose="02020603050405020304" pitchFamily="18" charset="0"/>
            </a:endParaRPr>
          </a:p>
          <a:p>
            <a:pPr marL="590508" lvl="1" indent="-285739">
              <a:buFont typeface="Arial" panose="020B0604020202020204" pitchFamily="34" charset="0"/>
              <a:buChar char="•"/>
            </a:pPr>
            <a:r>
              <a:rPr lang="en-US" sz="2333" dirty="0"/>
              <a:t>The field team will monitor all safety zones and stop work if non-essential personnel breach perimeter.</a:t>
            </a:r>
          </a:p>
          <a:p>
            <a:pPr marL="590508" lvl="1" indent="-285739">
              <a:buFont typeface="Arial" panose="020B0604020202020204" pitchFamily="34" charset="0"/>
              <a:buChar char="•"/>
            </a:pPr>
            <a:endParaRPr lang="en-US" sz="2333" dirty="0">
              <a:ea typeface="Times New Roman" panose="02020603050405020304" pitchFamily="18" charset="0"/>
              <a:cs typeface="Times New Roman" panose="02020603050405020304" pitchFamily="18" charset="0"/>
            </a:endParaRPr>
          </a:p>
          <a:p>
            <a:pPr marL="590508" lvl="1" indent="-285739">
              <a:buFont typeface="Arial" panose="020B0604020202020204" pitchFamily="34" charset="0"/>
              <a:buChar char="•"/>
            </a:pPr>
            <a:endParaRPr lang="en-US" sz="2333"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269394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neighborhood&#10;&#10;Description automatically generated">
            <a:extLst>
              <a:ext uri="{FF2B5EF4-FFF2-40B4-BE49-F238E27FC236}">
                <a16:creationId xmlns:a16="http://schemas.microsoft.com/office/drawing/2014/main" id="{A96907E2-417C-79AE-2204-F692F6576F3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053738" y="853440"/>
            <a:ext cx="9910354" cy="5503817"/>
          </a:xfrm>
          <a:prstGeom prst="rect">
            <a:avLst/>
          </a:prstGeom>
        </p:spPr>
      </p:pic>
      <p:sp>
        <p:nvSpPr>
          <p:cNvPr id="6" name="Title 1">
            <a:extLst>
              <a:ext uri="{FF2B5EF4-FFF2-40B4-BE49-F238E27FC236}">
                <a16:creationId xmlns:a16="http://schemas.microsoft.com/office/drawing/2014/main" id="{83BA645E-E3F3-83B7-30E9-6F06AF17A31B}"/>
              </a:ext>
            </a:extLst>
          </p:cNvPr>
          <p:cNvSpPr>
            <a:spLocks noGrp="1"/>
          </p:cNvSpPr>
          <p:nvPr>
            <p:ph type="title"/>
          </p:nvPr>
        </p:nvSpPr>
        <p:spPr>
          <a:xfrm>
            <a:off x="925918" y="405030"/>
            <a:ext cx="10278530" cy="594713"/>
          </a:xfrm>
        </p:spPr>
        <p:txBody>
          <a:bodyPr/>
          <a:lstStyle/>
          <a:p>
            <a:pPr algn="ctr"/>
            <a:r>
              <a:rPr lang="en-US" dirty="0"/>
              <a:t>Temporary displacements - day 1</a:t>
            </a:r>
          </a:p>
        </p:txBody>
      </p:sp>
    </p:spTree>
    <p:extLst>
      <p:ext uri="{BB962C8B-B14F-4D97-AF65-F5344CB8AC3E}">
        <p14:creationId xmlns:p14="http://schemas.microsoft.com/office/powerpoint/2010/main" val="402227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8A0625-76A0-4C1C-BC82-B06BC7E5AEF3}"/>
              </a:ext>
            </a:extLst>
          </p:cNvPr>
          <p:cNvSpPr/>
          <p:nvPr/>
        </p:nvSpPr>
        <p:spPr>
          <a:xfrm>
            <a:off x="962032" y="1443841"/>
            <a:ext cx="10413103" cy="4401205"/>
          </a:xfrm>
          <a:prstGeom prst="rect">
            <a:avLst/>
          </a:prstGeom>
        </p:spPr>
        <p:txBody>
          <a:bodyPr wrap="square">
            <a:spAutoFit/>
          </a:bodyPr>
          <a:lstStyle/>
          <a:p>
            <a:pPr marL="285750" indent="-285750">
              <a:buFont typeface="Arial" panose="020B0604020202020204" pitchFamily="34" charset="0"/>
              <a:buChar char="•"/>
            </a:pPr>
            <a:r>
              <a:rPr lang="en-US" sz="2800" dirty="0"/>
              <a:t>Introduction (acronyms, key definitions, Team)</a:t>
            </a:r>
          </a:p>
          <a:p>
            <a:pPr marL="285750" indent="-285750">
              <a:buFont typeface="Arial" panose="020B0604020202020204" pitchFamily="34" charset="0"/>
              <a:buChar char="•"/>
            </a:pPr>
            <a:r>
              <a:rPr lang="en-US" sz="2800" dirty="0"/>
              <a:t>Formerly Used Defense Sites (FUDS) Brief Program Overview</a:t>
            </a:r>
          </a:p>
          <a:p>
            <a:pPr marL="285750" indent="-285750">
              <a:buFont typeface="Arial" panose="020B0604020202020204" pitchFamily="34" charset="0"/>
              <a:buChar char="•"/>
            </a:pPr>
            <a:r>
              <a:rPr lang="en-US" sz="2800" dirty="0"/>
              <a:t>Site History: Suffolk County Army Air Field (AAF) Bombing and Gunnery Range (BGR) Munitions Response Site (MRS) Remedial Investigation Overview</a:t>
            </a:r>
          </a:p>
          <a:p>
            <a:pPr marL="285750" indent="-285750">
              <a:buFont typeface="Arial" panose="020B0604020202020204" pitchFamily="34" charset="0"/>
              <a:buChar char="•"/>
            </a:pPr>
            <a:r>
              <a:rPr lang="en-US" sz="2800" dirty="0"/>
              <a:t>What Does This Mean for Me?</a:t>
            </a:r>
          </a:p>
          <a:p>
            <a:pPr marL="285750" indent="-285750">
              <a:buFont typeface="Arial" panose="020B0604020202020204" pitchFamily="34" charset="0"/>
              <a:buChar char="•"/>
            </a:pPr>
            <a:r>
              <a:rPr lang="en-US" sz="2800" dirty="0"/>
              <a:t>Where to Find Information on the Project</a:t>
            </a:r>
          </a:p>
          <a:p>
            <a:pPr marL="285750" indent="-285750">
              <a:buFont typeface="Arial" panose="020B0604020202020204" pitchFamily="34" charset="0"/>
              <a:buChar char="•"/>
            </a:pPr>
            <a:r>
              <a:rPr lang="en-US" sz="2800" dirty="0"/>
              <a:t>In-Person Office Hours and Meeting</a:t>
            </a:r>
          </a:p>
          <a:p>
            <a:pPr marL="285750" indent="-285750">
              <a:buFont typeface="Arial" panose="020B0604020202020204" pitchFamily="34" charset="0"/>
              <a:buChar char="•"/>
            </a:pPr>
            <a:r>
              <a:rPr lang="en-US" sz="2800" dirty="0"/>
              <a:t>Estimated Schedule: What’s Next?</a:t>
            </a:r>
          </a:p>
          <a:p>
            <a:pPr marL="285750" indent="-285750">
              <a:buFont typeface="Arial" panose="020B0604020202020204" pitchFamily="34" charset="0"/>
              <a:buChar char="•"/>
            </a:pPr>
            <a:r>
              <a:rPr lang="en-US" sz="2800" dirty="0"/>
              <a:t>Safety Reminder and Questions</a:t>
            </a:r>
          </a:p>
        </p:txBody>
      </p:sp>
      <p:sp>
        <p:nvSpPr>
          <p:cNvPr id="9" name="Title 1">
            <a:extLst>
              <a:ext uri="{FF2B5EF4-FFF2-40B4-BE49-F238E27FC236}">
                <a16:creationId xmlns:a16="http://schemas.microsoft.com/office/drawing/2014/main" id="{5174C24A-806B-4CEC-96AD-9F284D3DE0CE}"/>
              </a:ext>
            </a:extLst>
          </p:cNvPr>
          <p:cNvSpPr>
            <a:spLocks noGrp="1"/>
          </p:cNvSpPr>
          <p:nvPr>
            <p:ph type="title"/>
          </p:nvPr>
        </p:nvSpPr>
        <p:spPr>
          <a:xfrm>
            <a:off x="962033" y="183621"/>
            <a:ext cx="10185088" cy="785419"/>
          </a:xfrm>
        </p:spPr>
        <p:txBody>
          <a:bodyPr/>
          <a:lstStyle/>
          <a:p>
            <a:r>
              <a:rPr lang="en-US" dirty="0"/>
              <a:t>agenda</a:t>
            </a:r>
          </a:p>
        </p:txBody>
      </p:sp>
    </p:spTree>
    <p:extLst>
      <p:ext uri="{BB962C8B-B14F-4D97-AF65-F5344CB8AC3E}">
        <p14:creationId xmlns:p14="http://schemas.microsoft.com/office/powerpoint/2010/main" val="173785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tellite image of a city&#10;&#10;Description automatically generated">
            <a:extLst>
              <a:ext uri="{FF2B5EF4-FFF2-40B4-BE49-F238E27FC236}">
                <a16:creationId xmlns:a16="http://schemas.microsoft.com/office/drawing/2014/main" id="{CF894DE5-FA0E-F26E-2BA6-24E962B350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06285" y="931815"/>
            <a:ext cx="9579430" cy="5791201"/>
          </a:xfrm>
          <a:prstGeom prst="rect">
            <a:avLst/>
          </a:prstGeom>
        </p:spPr>
      </p:pic>
      <p:sp>
        <p:nvSpPr>
          <p:cNvPr id="6" name="Title 1">
            <a:extLst>
              <a:ext uri="{FF2B5EF4-FFF2-40B4-BE49-F238E27FC236}">
                <a16:creationId xmlns:a16="http://schemas.microsoft.com/office/drawing/2014/main" id="{68F41E6F-8EDF-BF4B-5AA7-BE3A49FA23F4}"/>
              </a:ext>
            </a:extLst>
          </p:cNvPr>
          <p:cNvSpPr>
            <a:spLocks noGrp="1"/>
          </p:cNvSpPr>
          <p:nvPr>
            <p:ph type="title"/>
          </p:nvPr>
        </p:nvSpPr>
        <p:spPr>
          <a:xfrm>
            <a:off x="925918" y="405030"/>
            <a:ext cx="10278530" cy="594713"/>
          </a:xfrm>
        </p:spPr>
        <p:txBody>
          <a:bodyPr/>
          <a:lstStyle/>
          <a:p>
            <a:pPr algn="ctr"/>
            <a:r>
              <a:rPr lang="en-US" dirty="0"/>
              <a:t>Temporary displacements – day 2</a:t>
            </a:r>
          </a:p>
        </p:txBody>
      </p:sp>
    </p:spTree>
    <p:extLst>
      <p:ext uri="{BB962C8B-B14F-4D97-AF65-F5344CB8AC3E}">
        <p14:creationId xmlns:p14="http://schemas.microsoft.com/office/powerpoint/2010/main" val="226538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town&#10;&#10;Description automatically generated">
            <a:extLst>
              <a:ext uri="{FF2B5EF4-FFF2-40B4-BE49-F238E27FC236}">
                <a16:creationId xmlns:a16="http://schemas.microsoft.com/office/drawing/2014/main" id="{8DD96C5D-B786-9DD5-F6F0-EC7FEEC47BC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123406" y="923108"/>
            <a:ext cx="9553304" cy="5799909"/>
          </a:xfrm>
          <a:prstGeom prst="rect">
            <a:avLst/>
          </a:prstGeom>
        </p:spPr>
      </p:pic>
      <p:sp>
        <p:nvSpPr>
          <p:cNvPr id="6" name="Title 1">
            <a:extLst>
              <a:ext uri="{FF2B5EF4-FFF2-40B4-BE49-F238E27FC236}">
                <a16:creationId xmlns:a16="http://schemas.microsoft.com/office/drawing/2014/main" id="{9BA2D92B-0128-B97E-0B12-6BFF9584060D}"/>
              </a:ext>
            </a:extLst>
          </p:cNvPr>
          <p:cNvSpPr>
            <a:spLocks noGrp="1"/>
          </p:cNvSpPr>
          <p:nvPr>
            <p:ph type="title"/>
          </p:nvPr>
        </p:nvSpPr>
        <p:spPr>
          <a:xfrm>
            <a:off x="925918" y="405030"/>
            <a:ext cx="10278530" cy="594713"/>
          </a:xfrm>
        </p:spPr>
        <p:txBody>
          <a:bodyPr/>
          <a:lstStyle/>
          <a:p>
            <a:pPr algn="ctr"/>
            <a:r>
              <a:rPr lang="en-US" dirty="0"/>
              <a:t>Temporary displacements – day 3</a:t>
            </a:r>
          </a:p>
        </p:txBody>
      </p:sp>
    </p:spTree>
    <p:extLst>
      <p:ext uri="{BB962C8B-B14F-4D97-AF65-F5344CB8AC3E}">
        <p14:creationId xmlns:p14="http://schemas.microsoft.com/office/powerpoint/2010/main" val="32279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tellite image of a neighborhood&#10;&#10;Description automatically generated">
            <a:extLst>
              <a:ext uri="{FF2B5EF4-FFF2-40B4-BE49-F238E27FC236}">
                <a16:creationId xmlns:a16="http://schemas.microsoft.com/office/drawing/2014/main" id="{D127A83A-A997-E047-9962-6F233CABE1C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28056" y="905691"/>
            <a:ext cx="9535887" cy="5730240"/>
          </a:xfrm>
          <a:prstGeom prst="rect">
            <a:avLst/>
          </a:prstGeom>
        </p:spPr>
      </p:pic>
      <p:sp>
        <p:nvSpPr>
          <p:cNvPr id="6" name="Title 1">
            <a:extLst>
              <a:ext uri="{FF2B5EF4-FFF2-40B4-BE49-F238E27FC236}">
                <a16:creationId xmlns:a16="http://schemas.microsoft.com/office/drawing/2014/main" id="{0F17F539-64F6-E790-B6A0-E172FB272AAA}"/>
              </a:ext>
            </a:extLst>
          </p:cNvPr>
          <p:cNvSpPr>
            <a:spLocks noGrp="1"/>
          </p:cNvSpPr>
          <p:nvPr>
            <p:ph type="title"/>
          </p:nvPr>
        </p:nvSpPr>
        <p:spPr>
          <a:xfrm>
            <a:off x="925918" y="405030"/>
            <a:ext cx="10278530" cy="594713"/>
          </a:xfrm>
        </p:spPr>
        <p:txBody>
          <a:bodyPr/>
          <a:lstStyle/>
          <a:p>
            <a:pPr algn="ctr"/>
            <a:r>
              <a:rPr lang="en-US" dirty="0"/>
              <a:t>Temporary displacements – day 4</a:t>
            </a:r>
          </a:p>
        </p:txBody>
      </p:sp>
    </p:spTree>
    <p:extLst>
      <p:ext uri="{BB962C8B-B14F-4D97-AF65-F5344CB8AC3E}">
        <p14:creationId xmlns:p14="http://schemas.microsoft.com/office/powerpoint/2010/main" val="2245660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neighborhood&#10;&#10;Description automatically generated">
            <a:extLst>
              <a:ext uri="{FF2B5EF4-FFF2-40B4-BE49-F238E27FC236}">
                <a16:creationId xmlns:a16="http://schemas.microsoft.com/office/drawing/2014/main" id="{2863A5FA-02C9-85F9-1609-0B923D5CA1E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045027" y="888273"/>
            <a:ext cx="9683933" cy="5782493"/>
          </a:xfrm>
          <a:prstGeom prst="rect">
            <a:avLst/>
          </a:prstGeom>
        </p:spPr>
      </p:pic>
      <p:sp>
        <p:nvSpPr>
          <p:cNvPr id="6" name="Title 1">
            <a:extLst>
              <a:ext uri="{FF2B5EF4-FFF2-40B4-BE49-F238E27FC236}">
                <a16:creationId xmlns:a16="http://schemas.microsoft.com/office/drawing/2014/main" id="{9E79F75D-53D9-DD0E-7F48-934E5228277A}"/>
              </a:ext>
            </a:extLst>
          </p:cNvPr>
          <p:cNvSpPr>
            <a:spLocks noGrp="1"/>
          </p:cNvSpPr>
          <p:nvPr>
            <p:ph type="title"/>
          </p:nvPr>
        </p:nvSpPr>
        <p:spPr>
          <a:xfrm>
            <a:off x="925918" y="405030"/>
            <a:ext cx="10278530" cy="594713"/>
          </a:xfrm>
        </p:spPr>
        <p:txBody>
          <a:bodyPr/>
          <a:lstStyle/>
          <a:p>
            <a:pPr algn="ctr"/>
            <a:r>
              <a:rPr lang="en-US" dirty="0"/>
              <a:t>Temporary displacements – day 5</a:t>
            </a:r>
          </a:p>
        </p:txBody>
      </p:sp>
    </p:spTree>
    <p:extLst>
      <p:ext uri="{BB962C8B-B14F-4D97-AF65-F5344CB8AC3E}">
        <p14:creationId xmlns:p14="http://schemas.microsoft.com/office/powerpoint/2010/main" val="940664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D807-4C02-4036-AAA8-B90540F009E1}"/>
              </a:ext>
            </a:extLst>
          </p:cNvPr>
          <p:cNvSpPr>
            <a:spLocks noGrp="1"/>
          </p:cNvSpPr>
          <p:nvPr>
            <p:ph type="title"/>
          </p:nvPr>
        </p:nvSpPr>
        <p:spPr>
          <a:xfrm>
            <a:off x="990476" y="250884"/>
            <a:ext cx="10211048" cy="731520"/>
          </a:xfrm>
        </p:spPr>
        <p:txBody>
          <a:bodyPr/>
          <a:lstStyle/>
          <a:p>
            <a:r>
              <a:rPr lang="en-US" dirty="0"/>
              <a:t>Where to Find Information on the Project </a:t>
            </a:r>
          </a:p>
        </p:txBody>
      </p:sp>
      <p:sp>
        <p:nvSpPr>
          <p:cNvPr id="4" name="Rectangle 3">
            <a:extLst>
              <a:ext uri="{FF2B5EF4-FFF2-40B4-BE49-F238E27FC236}">
                <a16:creationId xmlns:a16="http://schemas.microsoft.com/office/drawing/2014/main" id="{56193C9A-EAF0-42F4-9269-439D5A9BB04B}"/>
              </a:ext>
            </a:extLst>
          </p:cNvPr>
          <p:cNvSpPr/>
          <p:nvPr/>
        </p:nvSpPr>
        <p:spPr>
          <a:xfrm>
            <a:off x="692959" y="1346834"/>
            <a:ext cx="10606101" cy="5170646"/>
          </a:xfrm>
          <a:prstGeom prst="rect">
            <a:avLst/>
          </a:prstGeom>
        </p:spPr>
        <p:txBody>
          <a:bodyPr wrap="square">
            <a:spAutoFit/>
          </a:bodyPr>
          <a:lstStyle/>
          <a:p>
            <a:pPr marL="285750" indent="-285750">
              <a:buFont typeface="Arial" panose="020B0604020202020204" pitchFamily="34" charset="0"/>
              <a:buChar char="•"/>
            </a:pPr>
            <a:r>
              <a:rPr lang="en-US" sz="2400" dirty="0"/>
              <a:t>USACE website: </a:t>
            </a:r>
          </a:p>
          <a:p>
            <a:pPr lvl="1"/>
            <a:r>
              <a:rPr lang="en-US" sz="2400" dirty="0">
                <a:solidFill>
                  <a:srgbClr val="0000FF"/>
                </a:solidFill>
                <a:hlinkClick r:id="rId2">
                  <a:extLst>
                    <a:ext uri="{A12FA001-AC4F-418D-AE19-62706E023703}">
                      <ahyp:hlinkClr xmlns:ahyp="http://schemas.microsoft.com/office/drawing/2018/hyperlinkcolor" val="tx"/>
                    </a:ext>
                  </a:extLst>
                </a:hlinkClick>
              </a:rPr>
              <a:t>https://www.nae.usace.army.mil/Missions/Projects-Topics/Suffolk-County-Army-Air-Field-Bombing-and-Gunnery-Range-FUDS/</a:t>
            </a:r>
            <a:r>
              <a:rPr lang="en-US" sz="2400" dirty="0">
                <a:solidFill>
                  <a:srgbClr val="0000FF"/>
                </a:solidFill>
              </a:rPr>
              <a:t> </a:t>
            </a:r>
          </a:p>
          <a:p>
            <a:pPr marL="742950" lvl="1" indent="-285750">
              <a:buFont typeface="Arial" panose="020B0604020202020204" pitchFamily="34" charset="0"/>
              <a:buChar char="•"/>
            </a:pPr>
            <a:r>
              <a:rPr lang="en-US" sz="2400" dirty="0"/>
              <a:t>Fact Sheets</a:t>
            </a:r>
          </a:p>
          <a:p>
            <a:pPr marL="742950" lvl="1" indent="-285750">
              <a:buFont typeface="Arial" panose="020B0604020202020204" pitchFamily="34" charset="0"/>
              <a:buChar char="•"/>
            </a:pPr>
            <a:r>
              <a:rPr lang="en-US" sz="2400" dirty="0"/>
              <a:t>Project Documents </a:t>
            </a:r>
          </a:p>
          <a:p>
            <a:pPr marL="742950" lvl="1" indent="-285750">
              <a:buFont typeface="Arial" panose="020B0604020202020204" pitchFamily="34" charset="0"/>
              <a:buChar char="•"/>
            </a:pPr>
            <a:r>
              <a:rPr lang="en-US" sz="2400" dirty="0"/>
              <a:t>Contact Information</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Town of Southampton website: </a:t>
            </a:r>
            <a:r>
              <a:rPr lang="en-US" sz="2400" dirty="0">
                <a:solidFill>
                  <a:srgbClr val="0000FF"/>
                </a:solidFill>
                <a:hlinkClick r:id="rId3">
                  <a:extLst>
                    <a:ext uri="{A12FA001-AC4F-418D-AE19-62706E023703}">
                      <ahyp:hlinkClr xmlns:ahyp="http://schemas.microsoft.com/office/drawing/2018/hyperlinkcolor" val="tx"/>
                    </a:ext>
                  </a:extLst>
                </a:hlinkClick>
              </a:rPr>
              <a:t>http://www.southamptontownny.gov</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Westhampton Free Library </a:t>
            </a:r>
          </a:p>
          <a:p>
            <a:pPr marL="742950" lvl="1" indent="-285750">
              <a:buFont typeface="Arial" panose="020B0604020202020204" pitchFamily="34" charset="0"/>
              <a:buChar char="•"/>
            </a:pPr>
            <a:r>
              <a:rPr lang="en-US" sz="2400" dirty="0"/>
              <a:t>Project documents will be available for public review, as they are finalized</a:t>
            </a:r>
          </a:p>
          <a:p>
            <a:endParaRPr lang="en-US" sz="2400" dirty="0"/>
          </a:p>
          <a:p>
            <a:endParaRPr lang="en-US" dirty="0"/>
          </a:p>
        </p:txBody>
      </p:sp>
    </p:spTree>
    <p:extLst>
      <p:ext uri="{BB962C8B-B14F-4D97-AF65-F5344CB8AC3E}">
        <p14:creationId xmlns:p14="http://schemas.microsoft.com/office/powerpoint/2010/main" val="941248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D807-4C02-4036-AAA8-B90540F009E1}"/>
              </a:ext>
            </a:extLst>
          </p:cNvPr>
          <p:cNvSpPr>
            <a:spLocks noGrp="1"/>
          </p:cNvSpPr>
          <p:nvPr>
            <p:ph type="title"/>
          </p:nvPr>
        </p:nvSpPr>
        <p:spPr>
          <a:xfrm>
            <a:off x="990476" y="290640"/>
            <a:ext cx="10211048" cy="731520"/>
          </a:xfrm>
        </p:spPr>
        <p:txBody>
          <a:bodyPr/>
          <a:lstStyle/>
          <a:p>
            <a:r>
              <a:rPr lang="en-US" dirty="0"/>
              <a:t>In-person office hours and meeting</a:t>
            </a:r>
          </a:p>
        </p:txBody>
      </p:sp>
      <p:sp>
        <p:nvSpPr>
          <p:cNvPr id="4" name="Rectangle 3">
            <a:extLst>
              <a:ext uri="{FF2B5EF4-FFF2-40B4-BE49-F238E27FC236}">
                <a16:creationId xmlns:a16="http://schemas.microsoft.com/office/drawing/2014/main" id="{56193C9A-EAF0-42F4-9269-439D5A9BB04B}"/>
              </a:ext>
            </a:extLst>
          </p:cNvPr>
          <p:cNvSpPr/>
          <p:nvPr/>
        </p:nvSpPr>
        <p:spPr>
          <a:xfrm>
            <a:off x="792949" y="1022160"/>
            <a:ext cx="10606101" cy="7548733"/>
          </a:xfrm>
          <a:prstGeom prst="rect">
            <a:avLst/>
          </a:prstGeom>
        </p:spPr>
        <p:txBody>
          <a:bodyPr wrap="square">
            <a:spAutoFit/>
          </a:bodyPr>
          <a:lstStyle/>
          <a:p>
            <a:pPr marL="285750" indent="-285750">
              <a:buFont typeface="Arial" panose="020B0604020202020204" pitchFamily="34" charset="0"/>
              <a:buChar char="•"/>
            </a:pPr>
            <a:r>
              <a:rPr lang="en-US" sz="2800" b="1" u="sng" kern="100" dirty="0">
                <a:effectLst/>
                <a:ea typeface="Calibri" panose="020F0502020204030204" pitchFamily="34" charset="0"/>
                <a:cs typeface="Times New Roman" panose="02020603050405020304" pitchFamily="18" charset="0"/>
              </a:rPr>
              <a:t>Office Hours</a:t>
            </a:r>
            <a:r>
              <a:rPr lang="en-US" sz="2800" b="1" kern="100" dirty="0">
                <a:effectLst/>
                <a:ea typeface="Calibri" panose="020F0502020204030204" pitchFamily="34" charset="0"/>
                <a:cs typeface="Times New Roman" panose="02020603050405020304" pitchFamily="18" charset="0"/>
              </a:rPr>
              <a:t>: </a:t>
            </a:r>
            <a:r>
              <a:rPr lang="en-US" sz="2400" b="1" kern="100" dirty="0">
                <a:effectLst/>
                <a:ea typeface="Calibri" panose="020F0502020204030204" pitchFamily="34" charset="0"/>
                <a:cs typeface="Times New Roman" panose="02020603050405020304" pitchFamily="18" charset="0"/>
              </a:rPr>
              <a:t>Westhampton Free Library, 7 Library Avenue, Westhampton Beach</a:t>
            </a:r>
            <a:r>
              <a:rPr lang="en-US" sz="2400" kern="100" dirty="0">
                <a:effectLst/>
                <a:ea typeface="Calibri" panose="020F0502020204030204" pitchFamily="34" charset="0"/>
                <a:cs typeface="Times New Roman" panose="02020603050405020304" pitchFamily="18" charset="0"/>
              </a:rPr>
              <a:t> </a:t>
            </a:r>
          </a:p>
          <a:p>
            <a:pPr lvl="1">
              <a:lnSpc>
                <a:spcPct val="107000"/>
              </a:lnSpc>
            </a:pPr>
            <a:r>
              <a:rPr lang="en-US" sz="2400" kern="100" dirty="0">
                <a:effectLst/>
                <a:ea typeface="Calibri" panose="020F0502020204030204" pitchFamily="34" charset="0"/>
                <a:cs typeface="Times New Roman" panose="02020603050405020304" pitchFamily="18" charset="0"/>
              </a:rPr>
              <a:t>USACE personnel will be available for interested parties to drop by, view project information, and ask questions at the following times: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400" b="1" kern="100" dirty="0">
                <a:solidFill>
                  <a:srgbClr val="0000FF"/>
                </a:solidFill>
                <a:effectLst/>
                <a:ea typeface="Calibri" panose="020F0502020204030204" pitchFamily="34" charset="0"/>
                <a:cs typeface="Times New Roman" panose="02020603050405020304" pitchFamily="18" charset="0"/>
              </a:rPr>
              <a:t>Wednesday, March 27</a:t>
            </a:r>
            <a:r>
              <a:rPr lang="en-US" sz="2400" b="1" kern="100" baseline="30000" dirty="0">
                <a:solidFill>
                  <a:srgbClr val="0000FF"/>
                </a:solidFill>
                <a:effectLst/>
                <a:ea typeface="Calibri" panose="020F0502020204030204" pitchFamily="34" charset="0"/>
                <a:cs typeface="Times New Roman" panose="02020603050405020304" pitchFamily="18" charset="0"/>
              </a:rPr>
              <a:t>th</a:t>
            </a:r>
            <a:r>
              <a:rPr lang="en-US" sz="2400" b="1" kern="100" dirty="0">
                <a:solidFill>
                  <a:srgbClr val="0000FF"/>
                </a:solidFill>
                <a:effectLst/>
                <a:ea typeface="Calibri" panose="020F0502020204030204" pitchFamily="34" charset="0"/>
                <a:cs typeface="Times New Roman" panose="02020603050405020304" pitchFamily="18" charset="0"/>
              </a:rPr>
              <a:t>: 4:00 – 6:00 PM</a:t>
            </a:r>
            <a:endParaRPr lang="en-US" sz="2400" kern="100" dirty="0">
              <a:solidFill>
                <a:srgbClr val="00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400" b="1" kern="100" dirty="0">
                <a:solidFill>
                  <a:srgbClr val="0000FF"/>
                </a:solidFill>
                <a:effectLst/>
                <a:ea typeface="Calibri" panose="020F0502020204030204" pitchFamily="34" charset="0"/>
                <a:cs typeface="Times New Roman" panose="02020603050405020304" pitchFamily="18" charset="0"/>
              </a:rPr>
              <a:t>Thursday, March 28</a:t>
            </a:r>
            <a:r>
              <a:rPr lang="en-US" sz="2400" b="1" kern="100" baseline="30000" dirty="0">
                <a:solidFill>
                  <a:srgbClr val="0000FF"/>
                </a:solidFill>
                <a:effectLst/>
                <a:ea typeface="Calibri" panose="020F0502020204030204" pitchFamily="34" charset="0"/>
                <a:cs typeface="Times New Roman" panose="02020603050405020304" pitchFamily="18" charset="0"/>
              </a:rPr>
              <a:t>th</a:t>
            </a:r>
            <a:r>
              <a:rPr lang="en-US" sz="2400" b="1" kern="100" dirty="0">
                <a:solidFill>
                  <a:srgbClr val="0000FF"/>
                </a:solidFill>
                <a:effectLst/>
                <a:ea typeface="Calibri" panose="020F0502020204030204" pitchFamily="34" charset="0"/>
                <a:cs typeface="Times New Roman" panose="02020603050405020304" pitchFamily="18" charset="0"/>
              </a:rPr>
              <a:t>: 12:00 – 4:00 PM</a:t>
            </a:r>
            <a:endParaRPr lang="en-US" sz="2400" kern="100" dirty="0">
              <a:solidFill>
                <a:srgbClr val="0000FF"/>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400" b="1" kern="100" dirty="0">
                <a:solidFill>
                  <a:srgbClr val="0000FF"/>
                </a:solidFill>
                <a:effectLst/>
                <a:ea typeface="Calibri" panose="020F0502020204030204" pitchFamily="34" charset="0"/>
                <a:cs typeface="Times New Roman" panose="02020603050405020304" pitchFamily="18" charset="0"/>
              </a:rPr>
              <a:t>Friday, March 29</a:t>
            </a:r>
            <a:r>
              <a:rPr lang="en-US" sz="2400" b="1" kern="100" baseline="30000" dirty="0">
                <a:solidFill>
                  <a:srgbClr val="0000FF"/>
                </a:solidFill>
                <a:effectLst/>
                <a:ea typeface="Calibri" panose="020F0502020204030204" pitchFamily="34" charset="0"/>
                <a:cs typeface="Times New Roman" panose="02020603050405020304" pitchFamily="18" charset="0"/>
              </a:rPr>
              <a:t>th</a:t>
            </a:r>
            <a:r>
              <a:rPr lang="en-US" sz="2400" b="1" kern="100" dirty="0">
                <a:solidFill>
                  <a:srgbClr val="0000FF"/>
                </a:solidFill>
                <a:effectLst/>
                <a:ea typeface="Calibri" panose="020F0502020204030204" pitchFamily="34" charset="0"/>
                <a:cs typeface="Times New Roman" panose="02020603050405020304" pitchFamily="18" charset="0"/>
              </a:rPr>
              <a:t>: 10:15 – 12:00 PM</a:t>
            </a: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b="1" kern="100" dirty="0">
              <a:solidFill>
                <a:srgbClr val="FF0000"/>
              </a:solidFill>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kern="100" dirty="0">
              <a:solidFill>
                <a:srgbClr val="FF0000"/>
              </a:solidFill>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tabLst>
                <a:tab pos="914400" algn="l"/>
              </a:tabLst>
            </a:pPr>
            <a:r>
              <a:rPr lang="en-US" sz="2800" b="1" u="sng" kern="100" dirty="0">
                <a:effectLst/>
                <a:ea typeface="Calibri" panose="020F0502020204030204" pitchFamily="34" charset="0"/>
                <a:cs typeface="Times New Roman" panose="02020603050405020304" pitchFamily="18" charset="0"/>
              </a:rPr>
              <a:t>In-Person Meeting</a:t>
            </a:r>
            <a:r>
              <a:rPr lang="en-US" sz="2400" b="1" kern="100" dirty="0">
                <a:effectLst/>
                <a:ea typeface="Calibri" panose="020F0502020204030204" pitchFamily="34" charset="0"/>
                <a:cs typeface="Times New Roman" panose="02020603050405020304" pitchFamily="18" charset="0"/>
              </a:rPr>
              <a:t>:</a:t>
            </a:r>
            <a:r>
              <a:rPr lang="en-US" sz="2400" kern="100" dirty="0">
                <a:ea typeface="Calibri" panose="020F0502020204030204" pitchFamily="34" charset="0"/>
                <a:cs typeface="Times New Roman" panose="02020603050405020304" pitchFamily="18" charset="0"/>
              </a:rPr>
              <a:t> </a:t>
            </a:r>
            <a:r>
              <a:rPr lang="en-US" sz="2400" b="1" kern="100" dirty="0">
                <a:effectLst/>
                <a:ea typeface="Calibri" panose="020F0502020204030204" pitchFamily="34" charset="0"/>
                <a:cs typeface="Times New Roman" panose="02020603050405020304" pitchFamily="18" charset="0"/>
              </a:rPr>
              <a:t>Westhampton Beach Fire Department, 92 Sunset Ave, Westhampton Beach</a:t>
            </a:r>
          </a:p>
          <a:p>
            <a:pPr marL="742950" lvl="1" indent="-285750">
              <a:lnSpc>
                <a:spcPct val="107000"/>
              </a:lnSpc>
              <a:buFont typeface="Arial" panose="020B0604020202020204" pitchFamily="34" charset="0"/>
              <a:buChar char="•"/>
              <a:tabLst>
                <a:tab pos="914400" algn="l"/>
              </a:tabLst>
            </a:pPr>
            <a:r>
              <a:rPr lang="en-US" sz="2400" b="1" kern="100" dirty="0">
                <a:solidFill>
                  <a:srgbClr val="0000FF"/>
                </a:solidFill>
                <a:effectLst/>
                <a:ea typeface="Calibri" panose="020F0502020204030204" pitchFamily="34" charset="0"/>
                <a:cs typeface="Times New Roman" panose="02020603050405020304" pitchFamily="18" charset="0"/>
              </a:rPr>
              <a:t>Thursday, March 28</a:t>
            </a:r>
            <a:r>
              <a:rPr lang="en-US" sz="2400" b="1" kern="100" baseline="30000" dirty="0">
                <a:solidFill>
                  <a:srgbClr val="0000FF"/>
                </a:solidFill>
                <a:effectLst/>
                <a:ea typeface="Calibri" panose="020F0502020204030204" pitchFamily="34" charset="0"/>
                <a:cs typeface="Times New Roman" panose="02020603050405020304" pitchFamily="18" charset="0"/>
              </a:rPr>
              <a:t>th</a:t>
            </a:r>
            <a:r>
              <a:rPr lang="en-US" sz="2400" b="1" kern="100" dirty="0">
                <a:solidFill>
                  <a:srgbClr val="0000FF"/>
                </a:solidFill>
                <a:effectLst/>
                <a:ea typeface="Calibri" panose="020F0502020204030204" pitchFamily="34" charset="0"/>
                <a:cs typeface="Times New Roman" panose="02020603050405020304" pitchFamily="18" charset="0"/>
              </a:rPr>
              <a:t>: 7:00 – 8:30</a:t>
            </a:r>
          </a:p>
          <a:p>
            <a:pPr marL="742950" lvl="1" indent="-285750">
              <a:lnSpc>
                <a:spcPct val="107000"/>
              </a:lnSpc>
              <a:buFont typeface="Arial" panose="020B0604020202020204" pitchFamily="34" charset="0"/>
              <a:buChar char="•"/>
              <a:tabLst>
                <a:tab pos="914400" algn="l"/>
              </a:tabLst>
            </a:pPr>
            <a:r>
              <a:rPr lang="en-US" sz="2400" b="1" kern="100" dirty="0">
                <a:effectLst/>
                <a:ea typeface="Calibri" panose="020F0502020204030204" pitchFamily="34" charset="0"/>
                <a:cs typeface="Times New Roman" panose="02020603050405020304" pitchFamily="18" charset="0"/>
              </a:rPr>
              <a:t>Presentation at 7:00 pm followed by a Q&amp;A/Discussion period</a:t>
            </a:r>
          </a:p>
          <a:p>
            <a:pPr marL="742950" lvl="1" indent="-285750">
              <a:lnSpc>
                <a:spcPct val="107000"/>
              </a:lnSpc>
              <a:buFont typeface="Arial" panose="020B0604020202020204" pitchFamily="34" charset="0"/>
              <a:buChar char="•"/>
              <a:tabLst>
                <a:tab pos="914400" algn="l"/>
              </a:tabLst>
            </a:pPr>
            <a:r>
              <a:rPr lang="en-US" sz="2400" kern="100" dirty="0">
                <a:effectLst/>
                <a:ea typeface="Calibri" panose="020F0502020204030204" pitchFamily="34" charset="0"/>
                <a:cs typeface="Times New Roman" panose="02020603050405020304" pitchFamily="18" charset="0"/>
              </a:rPr>
              <a:t>Note this is the same presentation being provided at the Virtual Meeting on March 25</a:t>
            </a:r>
            <a:r>
              <a:rPr lang="en-US" sz="2400" kern="100" baseline="30000" dirty="0">
                <a:effectLst/>
                <a:ea typeface="Calibri" panose="020F0502020204030204" pitchFamily="34" charset="0"/>
                <a:cs typeface="Times New Roman" panose="02020603050405020304" pitchFamily="18" charset="0"/>
              </a:rPr>
              <a:t>th</a:t>
            </a:r>
            <a:r>
              <a:rPr lang="en-US" sz="2400" kern="100" dirty="0">
                <a:effectLst/>
                <a:ea typeface="Calibri" panose="020F0502020204030204" pitchFamily="34" charset="0"/>
                <a:cs typeface="Times New Roman" panose="02020603050405020304" pitchFamily="18" charset="0"/>
              </a:rPr>
              <a:t> </a:t>
            </a:r>
          </a:p>
          <a:p>
            <a:pPr marL="742950" lvl="1" indent="-285750">
              <a:lnSpc>
                <a:spcPct val="107000"/>
              </a:lnSpc>
              <a:buFont typeface="Arial" panose="020B0604020202020204" pitchFamily="34" charset="0"/>
              <a:buChar char="•"/>
              <a:tabLst>
                <a:tab pos="9144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tabLst>
                <a:tab pos="914400" algn="l"/>
              </a:tabLst>
            </a:pPr>
            <a:endPar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tabLst>
                <a:tab pos="9144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dirty="0"/>
          </a:p>
          <a:p>
            <a:endParaRPr lang="en-US" dirty="0"/>
          </a:p>
        </p:txBody>
      </p:sp>
    </p:spTree>
    <p:extLst>
      <p:ext uri="{BB962C8B-B14F-4D97-AF65-F5344CB8AC3E}">
        <p14:creationId xmlns:p14="http://schemas.microsoft.com/office/powerpoint/2010/main" val="2419393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D807-4C02-4036-AAA8-B90540F009E1}"/>
              </a:ext>
            </a:extLst>
          </p:cNvPr>
          <p:cNvSpPr>
            <a:spLocks noGrp="1"/>
          </p:cNvSpPr>
          <p:nvPr>
            <p:ph type="title"/>
          </p:nvPr>
        </p:nvSpPr>
        <p:spPr>
          <a:xfrm>
            <a:off x="990476" y="290640"/>
            <a:ext cx="10211048" cy="731520"/>
          </a:xfrm>
        </p:spPr>
        <p:txBody>
          <a:bodyPr/>
          <a:lstStyle/>
          <a:p>
            <a:pPr algn="ctr"/>
            <a:r>
              <a:rPr lang="en-US" dirty="0"/>
              <a:t>Estimated SCHEDULE: What’s next? </a:t>
            </a:r>
          </a:p>
        </p:txBody>
      </p:sp>
      <p:sp>
        <p:nvSpPr>
          <p:cNvPr id="4" name="Rectangle 3">
            <a:extLst>
              <a:ext uri="{FF2B5EF4-FFF2-40B4-BE49-F238E27FC236}">
                <a16:creationId xmlns:a16="http://schemas.microsoft.com/office/drawing/2014/main" id="{56193C9A-EAF0-42F4-9269-439D5A9BB04B}"/>
              </a:ext>
            </a:extLst>
          </p:cNvPr>
          <p:cNvSpPr/>
          <p:nvPr/>
        </p:nvSpPr>
        <p:spPr>
          <a:xfrm>
            <a:off x="692959" y="1346834"/>
            <a:ext cx="10606101" cy="5478423"/>
          </a:xfrm>
          <a:prstGeom prst="rect">
            <a:avLst/>
          </a:prstGeom>
        </p:spPr>
        <p:txBody>
          <a:bodyPr wrap="square">
            <a:spAutoFit/>
          </a:bodyPr>
          <a:lstStyle/>
          <a:p>
            <a:pPr marL="342900" indent="-342900">
              <a:buFont typeface="Arial" panose="020B0604020202020204" pitchFamily="34" charset="0"/>
              <a:buChar char="•"/>
            </a:pPr>
            <a:r>
              <a:rPr lang="en-US" sz="2800" b="1" dirty="0"/>
              <a:t>Fieldwork </a:t>
            </a:r>
          </a:p>
          <a:p>
            <a:pPr marL="800100" lvl="1" indent="-342900">
              <a:buFont typeface="Arial" panose="020B0604020202020204" pitchFamily="34" charset="0"/>
              <a:buChar char="•"/>
            </a:pPr>
            <a:r>
              <a:rPr lang="en-US" sz="2800" dirty="0"/>
              <a:t>Intrusive (digging) operations continue March-April 2024</a:t>
            </a:r>
          </a:p>
          <a:p>
            <a:pPr marL="800100" lvl="1" indent="-342900">
              <a:buFont typeface="Arial" panose="020B0604020202020204" pitchFamily="34" charset="0"/>
              <a:buChar char="•"/>
            </a:pPr>
            <a:r>
              <a:rPr lang="en-US" sz="2800" dirty="0"/>
              <a:t>Soil Sampling Summer/Fall 2024; locations based on intrusive work</a:t>
            </a:r>
          </a:p>
          <a:p>
            <a:pPr marL="800100" lvl="1"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b="1" dirty="0"/>
              <a:t>Reports</a:t>
            </a:r>
          </a:p>
          <a:p>
            <a:pPr marL="800100" lvl="1" indent="-3429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RI Report -  Summer 2025</a:t>
            </a:r>
          </a:p>
          <a:p>
            <a:pPr marL="800100" lvl="1" indent="-3429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Feasibility Study Report – Winter/Spring 2026</a:t>
            </a:r>
          </a:p>
          <a:p>
            <a:pPr marL="800100" lvl="1" indent="-3429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Proposed Plan – Fall 2026 (includes public meeting)</a:t>
            </a:r>
          </a:p>
          <a:p>
            <a:pPr marL="800100" lvl="1" indent="-3429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Final ROD -  Summer/Fall 2027 </a:t>
            </a:r>
          </a:p>
          <a:p>
            <a:pPr marL="800100" lvl="1" indent="-3429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Remedial Action (if necessary) – starting in 2029</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49589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D918-752A-4BDC-A76C-022D335CC1CB}"/>
              </a:ext>
            </a:extLst>
          </p:cNvPr>
          <p:cNvSpPr>
            <a:spLocks noGrp="1"/>
          </p:cNvSpPr>
          <p:nvPr>
            <p:ph type="title"/>
          </p:nvPr>
        </p:nvSpPr>
        <p:spPr>
          <a:xfrm>
            <a:off x="1017553" y="340055"/>
            <a:ext cx="10156893" cy="658368"/>
          </a:xfrm>
        </p:spPr>
        <p:txBody>
          <a:bodyPr/>
          <a:lstStyle/>
          <a:p>
            <a:r>
              <a:rPr lang="en-US" dirty="0"/>
              <a:t>SAFETY REMINDER</a:t>
            </a:r>
          </a:p>
        </p:txBody>
      </p:sp>
      <p:pic>
        <p:nvPicPr>
          <p:cNvPr id="4" name="Picture 3">
            <a:extLst>
              <a:ext uri="{FF2B5EF4-FFF2-40B4-BE49-F238E27FC236}">
                <a16:creationId xmlns:a16="http://schemas.microsoft.com/office/drawing/2014/main" id="{A0DB76F7-3F4E-4E0C-BE93-93953A80EC0B}"/>
              </a:ext>
            </a:extLst>
          </p:cNvPr>
          <p:cNvPicPr>
            <a:picLocks noChangeAspect="1"/>
          </p:cNvPicPr>
          <p:nvPr/>
        </p:nvPicPr>
        <p:blipFill>
          <a:blip r:embed="rId2"/>
          <a:stretch>
            <a:fillRect/>
          </a:stretch>
        </p:blipFill>
        <p:spPr>
          <a:xfrm>
            <a:off x="8885916" y="2625375"/>
            <a:ext cx="2557800" cy="2002000"/>
          </a:xfrm>
          <a:prstGeom prst="rect">
            <a:avLst/>
          </a:prstGeom>
        </p:spPr>
      </p:pic>
      <p:sp>
        <p:nvSpPr>
          <p:cNvPr id="5" name="Rectangle 4">
            <a:extLst>
              <a:ext uri="{FF2B5EF4-FFF2-40B4-BE49-F238E27FC236}">
                <a16:creationId xmlns:a16="http://schemas.microsoft.com/office/drawing/2014/main" id="{389096CB-2781-41A3-A75C-C1C0C09EF0D9}"/>
              </a:ext>
            </a:extLst>
          </p:cNvPr>
          <p:cNvSpPr/>
          <p:nvPr/>
        </p:nvSpPr>
        <p:spPr>
          <a:xfrm>
            <a:off x="1017553" y="1385535"/>
            <a:ext cx="7772879" cy="4893647"/>
          </a:xfrm>
          <a:prstGeom prst="rect">
            <a:avLst/>
          </a:prstGeom>
        </p:spPr>
        <p:txBody>
          <a:bodyPr wrap="square">
            <a:spAutoFit/>
          </a:bodyPr>
          <a:lstStyle/>
          <a:p>
            <a:r>
              <a:rPr lang="en-US" sz="2400" b="1" dirty="0"/>
              <a:t>FOLLOW THE 3Rs OF EXPLOSIVES SAFETY:</a:t>
            </a:r>
          </a:p>
          <a:p>
            <a:endParaRPr lang="en-US" sz="2400" b="1" dirty="0">
              <a:solidFill>
                <a:srgbClr val="0000FF"/>
              </a:solidFill>
            </a:endParaRPr>
          </a:p>
          <a:p>
            <a:r>
              <a:rPr lang="en-US" sz="2400" b="1" dirty="0">
                <a:solidFill>
                  <a:srgbClr val="0000FF"/>
                </a:solidFill>
              </a:rPr>
              <a:t>Recognize:</a:t>
            </a:r>
          </a:p>
          <a:p>
            <a:r>
              <a:rPr lang="en-US" sz="2400" dirty="0"/>
              <a:t>When you may have encountered a munition and that munitions are dangerous.</a:t>
            </a:r>
          </a:p>
          <a:p>
            <a:endParaRPr lang="en-US" sz="2400" dirty="0"/>
          </a:p>
          <a:p>
            <a:r>
              <a:rPr lang="en-US" sz="2400" b="1" dirty="0">
                <a:solidFill>
                  <a:srgbClr val="0000FF"/>
                </a:solidFill>
              </a:rPr>
              <a:t>Retreat:</a:t>
            </a:r>
          </a:p>
          <a:p>
            <a:r>
              <a:rPr lang="en-US" sz="2400" dirty="0"/>
              <a:t>Do not approach, touch, move or disturb it, but carefully leave the area.</a:t>
            </a:r>
          </a:p>
          <a:p>
            <a:endParaRPr lang="en-US" sz="2400" dirty="0"/>
          </a:p>
          <a:p>
            <a:r>
              <a:rPr lang="en-US" sz="2400" b="1" dirty="0">
                <a:solidFill>
                  <a:srgbClr val="0000FF"/>
                </a:solidFill>
              </a:rPr>
              <a:t>Report:</a:t>
            </a:r>
          </a:p>
          <a:p>
            <a:r>
              <a:rPr lang="en-US" sz="2400" dirty="0"/>
              <a:t>Call 911 and advise the police of what you saw and where you saw it.</a:t>
            </a:r>
            <a:endParaRPr lang="en-US" dirty="0"/>
          </a:p>
        </p:txBody>
      </p:sp>
    </p:spTree>
    <p:extLst>
      <p:ext uri="{BB962C8B-B14F-4D97-AF65-F5344CB8AC3E}">
        <p14:creationId xmlns:p14="http://schemas.microsoft.com/office/powerpoint/2010/main" val="390185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24DD-5746-4FB4-B438-79477FD75E86}"/>
              </a:ext>
            </a:extLst>
          </p:cNvPr>
          <p:cNvSpPr>
            <a:spLocks noGrp="1"/>
          </p:cNvSpPr>
          <p:nvPr>
            <p:ph type="title"/>
          </p:nvPr>
        </p:nvSpPr>
        <p:spPr>
          <a:xfrm>
            <a:off x="792480" y="2143126"/>
            <a:ext cx="10351008" cy="1112138"/>
          </a:xfrm>
        </p:spPr>
        <p:txBody>
          <a:bodyPr/>
          <a:lstStyle/>
          <a:p>
            <a:pPr algn="ctr"/>
            <a:r>
              <a:rPr lang="en-US" dirty="0">
                <a:solidFill>
                  <a:schemeClr val="tx1"/>
                </a:solidFill>
              </a:rPr>
              <a:t>Questions / Open Discussion</a:t>
            </a:r>
          </a:p>
        </p:txBody>
      </p:sp>
      <p:sp>
        <p:nvSpPr>
          <p:cNvPr id="4" name="Rectangle 3">
            <a:extLst>
              <a:ext uri="{FF2B5EF4-FFF2-40B4-BE49-F238E27FC236}">
                <a16:creationId xmlns:a16="http://schemas.microsoft.com/office/drawing/2014/main" id="{9FCCF69C-64AE-4767-820C-796BA7361C9A}"/>
              </a:ext>
            </a:extLst>
          </p:cNvPr>
          <p:cNvSpPr/>
          <p:nvPr/>
        </p:nvSpPr>
        <p:spPr>
          <a:xfrm>
            <a:off x="792480" y="3962400"/>
            <a:ext cx="10351008" cy="1477328"/>
          </a:xfrm>
          <a:prstGeom prst="rect">
            <a:avLst/>
          </a:prstGeom>
        </p:spPr>
        <p:txBody>
          <a:bodyPr wrap="square">
            <a:spAutoFit/>
          </a:bodyPr>
          <a:lstStyle/>
          <a:p>
            <a:br>
              <a:rPr lang="en-US" dirty="0"/>
            </a:br>
            <a:r>
              <a:rPr lang="en-US" sz="2400" b="1" dirty="0">
                <a:solidFill>
                  <a:srgbClr val="0000FF"/>
                </a:solidFill>
              </a:rPr>
              <a:t>USACE website: </a:t>
            </a:r>
          </a:p>
          <a:p>
            <a:r>
              <a:rPr lang="en-US" sz="2400" dirty="0">
                <a:solidFill>
                  <a:srgbClr val="0000FF"/>
                </a:solidFill>
                <a:hlinkClick r:id="rId2">
                  <a:extLst>
                    <a:ext uri="{A12FA001-AC4F-418D-AE19-62706E023703}">
                      <ahyp:hlinkClr xmlns:ahyp="http://schemas.microsoft.com/office/drawing/2018/hyperlinkcolor" val="tx"/>
                    </a:ext>
                  </a:extLst>
                </a:hlinkClick>
              </a:rPr>
              <a:t>https://www.nae.usace.army.mil/Missions/Projects-Topics/Suffolk-County-Army-Air-Field-Bombing-and-Gunnery-Range-FUDS/</a:t>
            </a:r>
            <a:r>
              <a:rPr lang="en-US" sz="2400" dirty="0">
                <a:solidFill>
                  <a:srgbClr val="0000FF"/>
                </a:solidFill>
              </a:rPr>
              <a:t> </a:t>
            </a:r>
          </a:p>
        </p:txBody>
      </p:sp>
    </p:spTree>
    <p:extLst>
      <p:ext uri="{BB962C8B-B14F-4D97-AF65-F5344CB8AC3E}">
        <p14:creationId xmlns:p14="http://schemas.microsoft.com/office/powerpoint/2010/main" val="204974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prstGeom prst="rect">
            <a:avLst/>
          </a:prstGeom>
        </p:spPr>
        <p:txBody>
          <a:bodyPr/>
          <a:lstStyle/>
          <a:p>
            <a:pPr marR="5080" defTabSz="1001713">
              <a:spcBef>
                <a:spcPts val="100"/>
              </a:spcBef>
              <a:tabLst>
                <a:tab pos="1311275" algn="l"/>
                <a:tab pos="1828800" algn="l"/>
                <a:tab pos="2055813" algn="l"/>
              </a:tabLst>
            </a:pPr>
            <a:r>
              <a:rPr lang="en-US" sz="2400" b="1" dirty="0"/>
              <a:t>AAF</a:t>
            </a:r>
            <a:r>
              <a:rPr lang="en-US" sz="2400" dirty="0"/>
              <a:t>	   Army Airfield</a:t>
            </a:r>
          </a:p>
          <a:p>
            <a:pPr marR="5080">
              <a:tabLst>
                <a:tab pos="1311275" algn="l"/>
              </a:tabLst>
            </a:pPr>
            <a:r>
              <a:rPr lang="en-US" sz="2400" b="1" dirty="0"/>
              <a:t>BGR</a:t>
            </a:r>
            <a:r>
              <a:rPr lang="en-US" sz="2400" dirty="0"/>
              <a:t>	   Bombing and Gunnery Range</a:t>
            </a:r>
          </a:p>
          <a:p>
            <a:pPr marR="5080" indent="-1298575">
              <a:tabLst>
                <a:tab pos="1541463" algn="l"/>
              </a:tabLst>
            </a:pPr>
            <a:r>
              <a:rPr lang="en-US" sz="2400" b="1" dirty="0"/>
              <a:t>CERCLA</a:t>
            </a:r>
            <a:r>
              <a:rPr lang="en-US" sz="2400" dirty="0"/>
              <a:t>   Comprehensive Environmental Response, Compensation,                 	and Liability Act</a:t>
            </a:r>
          </a:p>
          <a:p>
            <a:pPr marR="5080">
              <a:tabLst>
                <a:tab pos="1376363" algn="l"/>
              </a:tabLst>
            </a:pPr>
            <a:r>
              <a:rPr lang="en-US" sz="2400" b="1" dirty="0"/>
              <a:t>DoD</a:t>
            </a:r>
            <a:r>
              <a:rPr lang="en-US" sz="2400" dirty="0"/>
              <a:t>	  Department of Defense </a:t>
            </a:r>
          </a:p>
          <a:p>
            <a:pPr marR="30480">
              <a:spcBef>
                <a:spcPts val="100"/>
              </a:spcBef>
              <a:tabLst>
                <a:tab pos="1376363" algn="l"/>
              </a:tabLst>
            </a:pPr>
            <a:r>
              <a:rPr lang="en-US" sz="2400" b="1" dirty="0"/>
              <a:t>FUDS</a:t>
            </a:r>
            <a:r>
              <a:rPr lang="en-US" sz="2400" dirty="0"/>
              <a:t>	  Formerly Used Defense Site  	</a:t>
            </a:r>
          </a:p>
          <a:p>
            <a:pPr marR="30480">
              <a:spcBef>
                <a:spcPts val="100"/>
              </a:spcBef>
              <a:tabLst>
                <a:tab pos="1376363" algn="l"/>
              </a:tabLst>
            </a:pPr>
            <a:r>
              <a:rPr lang="en-US" sz="2400" b="1" dirty="0"/>
              <a:t>HE</a:t>
            </a:r>
            <a:r>
              <a:rPr lang="en-US" sz="2400" dirty="0"/>
              <a:t>	  High Explosive</a:t>
            </a:r>
          </a:p>
          <a:p>
            <a:pPr>
              <a:spcBef>
                <a:spcPts val="100"/>
              </a:spcBef>
              <a:tabLst>
                <a:tab pos="1376363" algn="l"/>
              </a:tabLst>
            </a:pPr>
            <a:r>
              <a:rPr lang="en-US" sz="2400" b="1" spc="-5" dirty="0"/>
              <a:t>MC</a:t>
            </a:r>
            <a:r>
              <a:rPr lang="en-US" sz="2400" spc="-5" dirty="0"/>
              <a:t>	  Munitions Constituents</a:t>
            </a:r>
          </a:p>
          <a:p>
            <a:pPr>
              <a:spcBef>
                <a:spcPts val="100"/>
              </a:spcBef>
              <a:tabLst>
                <a:tab pos="1376363" algn="l"/>
              </a:tabLst>
            </a:pPr>
            <a:r>
              <a:rPr lang="en-US" sz="2400" b="1" dirty="0"/>
              <a:t>MEC</a:t>
            </a:r>
            <a:r>
              <a:rPr lang="en-US" sz="2400" dirty="0"/>
              <a:t>	  Munitions and Explosives of Concern</a:t>
            </a:r>
          </a:p>
          <a:p>
            <a:pPr>
              <a:spcBef>
                <a:spcPts val="100"/>
              </a:spcBef>
              <a:tabLst>
                <a:tab pos="1376363" algn="l"/>
              </a:tabLst>
            </a:pPr>
            <a:r>
              <a:rPr lang="en-US" sz="2400" b="1" dirty="0"/>
              <a:t>MRS</a:t>
            </a:r>
            <a:r>
              <a:rPr lang="en-US" sz="2400" dirty="0"/>
              <a:t>	  Munitions Response Site</a:t>
            </a:r>
          </a:p>
          <a:p>
            <a:pPr>
              <a:spcBef>
                <a:spcPts val="100"/>
              </a:spcBef>
              <a:tabLst>
                <a:tab pos="1376363" algn="l"/>
              </a:tabLst>
            </a:pPr>
            <a:r>
              <a:rPr lang="en-US" sz="2400" b="1" dirty="0"/>
              <a:t>RI</a:t>
            </a:r>
            <a:r>
              <a:rPr lang="en-US" sz="2400" dirty="0"/>
              <a:t>	  Remedial Investigation</a:t>
            </a:r>
          </a:p>
          <a:p>
            <a:pPr>
              <a:spcBef>
                <a:spcPts val="100"/>
              </a:spcBef>
              <a:tabLst>
                <a:tab pos="1376363" algn="l"/>
              </a:tabLst>
            </a:pPr>
            <a:r>
              <a:rPr lang="en-US" sz="2400" b="1" dirty="0"/>
              <a:t>ROE</a:t>
            </a:r>
            <a:r>
              <a:rPr lang="en-US" sz="2400" dirty="0"/>
              <a:t>	  Right of Entry</a:t>
            </a:r>
          </a:p>
          <a:p>
            <a:pPr>
              <a:spcBef>
                <a:spcPts val="100"/>
              </a:spcBef>
              <a:tabLst>
                <a:tab pos="1541463" algn="l"/>
              </a:tabLst>
            </a:pPr>
            <a:r>
              <a:rPr lang="en-US" sz="2400" b="1" spc="-5" dirty="0"/>
              <a:t>USACE</a:t>
            </a:r>
            <a:r>
              <a:rPr lang="en-US" sz="2400" spc="-5" dirty="0"/>
              <a:t>   	U.S. Army Corps of Engineers</a:t>
            </a:r>
          </a:p>
          <a:p>
            <a:pPr>
              <a:spcBef>
                <a:spcPts val="100"/>
              </a:spcBef>
              <a:tabLst>
                <a:tab pos="1376363" algn="l"/>
              </a:tabLst>
            </a:pPr>
            <a:r>
              <a:rPr lang="en-US" sz="2400" b="1" spc="-5" dirty="0"/>
              <a:t>UXO</a:t>
            </a:r>
            <a:r>
              <a:rPr lang="en-US" sz="2400" spc="-5" dirty="0"/>
              <a:t>	  Unexploded Ordnance</a:t>
            </a:r>
          </a:p>
          <a:p>
            <a:pPr>
              <a:spcBef>
                <a:spcPts val="100"/>
              </a:spcBef>
              <a:tabLst>
                <a:tab pos="1146175" algn="l"/>
              </a:tabLst>
            </a:pPr>
            <a:endParaRPr lang="en-US" sz="2400" dirty="0"/>
          </a:p>
        </p:txBody>
      </p:sp>
      <p:sp>
        <p:nvSpPr>
          <p:cNvPr id="2" name="Title 1"/>
          <p:cNvSpPr>
            <a:spLocks noGrp="1"/>
          </p:cNvSpPr>
          <p:nvPr>
            <p:ph type="title"/>
          </p:nvPr>
        </p:nvSpPr>
        <p:spPr/>
        <p:txBody>
          <a:bodyPr/>
          <a:lstStyle/>
          <a:p>
            <a:r>
              <a:rPr lang="en-US" dirty="0"/>
              <a:t>Acronyms</a:t>
            </a:r>
          </a:p>
        </p:txBody>
      </p:sp>
    </p:spTree>
    <p:extLst>
      <p:ext uri="{BB962C8B-B14F-4D97-AF65-F5344CB8AC3E}">
        <p14:creationId xmlns:p14="http://schemas.microsoft.com/office/powerpoint/2010/main" val="219499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prstGeom prst="rect">
            <a:avLst/>
          </a:prstGeom>
        </p:spPr>
        <p:txBody>
          <a:bodyPr/>
          <a:lstStyle/>
          <a:p>
            <a:r>
              <a:rPr lang="en-US" sz="2800" b="1" dirty="0">
                <a:solidFill>
                  <a:srgbClr val="0000FF"/>
                </a:solidFill>
                <a:latin typeface="Arial"/>
                <a:cs typeface="Arial"/>
              </a:rPr>
              <a:t>WHAT ARE WE LOOKING FOR?</a:t>
            </a:r>
            <a:endParaRPr lang="en-US" sz="2800" dirty="0">
              <a:solidFill>
                <a:srgbClr val="0000FF"/>
              </a:solidFill>
              <a:latin typeface="Arial"/>
              <a:cs typeface="Arial"/>
            </a:endParaRPr>
          </a:p>
          <a:p>
            <a:pPr algn="l"/>
            <a:endParaRPr lang="en-US" sz="1800" b="0" i="0" u="none" strike="noStrike" baseline="0" dirty="0">
              <a:solidFill>
                <a:srgbClr val="000000"/>
              </a:solidFill>
              <a:latin typeface="Arial" panose="020B0604020202020204" pitchFamily="34" charset="0"/>
            </a:endParaRPr>
          </a:p>
          <a:p>
            <a:pPr marR="24480" algn="l"/>
            <a:r>
              <a:rPr lang="en-US" sz="2800" b="1" i="0" u="none" strike="noStrike" baseline="0" dirty="0">
                <a:solidFill>
                  <a:srgbClr val="404040"/>
                </a:solidFill>
                <a:latin typeface="Arial" panose="020B0604020202020204" pitchFamily="34" charset="0"/>
              </a:rPr>
              <a:t>Munitions and Explosives of Concern (MEC) </a:t>
            </a:r>
            <a:r>
              <a:rPr lang="en-US" sz="2800" b="0" i="0" u="none" strike="noStrike" baseline="0" dirty="0">
                <a:solidFill>
                  <a:srgbClr val="404040"/>
                </a:solidFill>
                <a:latin typeface="Arial" panose="020B0604020202020204" pitchFamily="34" charset="0"/>
              </a:rPr>
              <a:t>-Military munitions that may pose explosives safety risks </a:t>
            </a:r>
          </a:p>
          <a:p>
            <a:pPr marR="24480" algn="l"/>
            <a:endParaRPr lang="en-US" sz="2800" spc="-5" dirty="0">
              <a:solidFill>
                <a:srgbClr val="404040"/>
              </a:solidFill>
            </a:endParaRPr>
          </a:p>
          <a:p>
            <a:pPr marR="24480" algn="l"/>
            <a:r>
              <a:rPr lang="en-US" sz="2800" b="1" spc="-5" dirty="0">
                <a:solidFill>
                  <a:srgbClr val="404040"/>
                </a:solidFill>
              </a:rPr>
              <a:t>Munitions Constituents (MC)</a:t>
            </a:r>
            <a:r>
              <a:rPr lang="en-US" sz="2800" spc="-5" dirty="0">
                <a:solidFill>
                  <a:srgbClr val="404040"/>
                </a:solidFill>
              </a:rPr>
              <a:t> – Degradation or breakdown elements of unexploded ordnance (UXO) or munitions (i.e., chemicals such as metals and explosives)</a:t>
            </a:r>
          </a:p>
        </p:txBody>
      </p:sp>
      <p:sp>
        <p:nvSpPr>
          <p:cNvPr id="2" name="Title 1"/>
          <p:cNvSpPr>
            <a:spLocks noGrp="1"/>
          </p:cNvSpPr>
          <p:nvPr>
            <p:ph type="title"/>
          </p:nvPr>
        </p:nvSpPr>
        <p:spPr/>
        <p:txBody>
          <a:bodyPr/>
          <a:lstStyle/>
          <a:p>
            <a:r>
              <a:rPr lang="en-US" dirty="0"/>
              <a:t>Key Definitions</a:t>
            </a:r>
          </a:p>
        </p:txBody>
      </p:sp>
    </p:spTree>
    <p:extLst>
      <p:ext uri="{BB962C8B-B14F-4D97-AF65-F5344CB8AC3E}">
        <p14:creationId xmlns:p14="http://schemas.microsoft.com/office/powerpoint/2010/main" val="346313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443797-2557-4D47-9A08-FECB8D66E5BF}"/>
              </a:ext>
            </a:extLst>
          </p:cNvPr>
          <p:cNvSpPr/>
          <p:nvPr/>
        </p:nvSpPr>
        <p:spPr>
          <a:xfrm>
            <a:off x="1042369" y="351087"/>
            <a:ext cx="3512500" cy="584775"/>
          </a:xfrm>
          <a:prstGeom prst="rect">
            <a:avLst/>
          </a:prstGeom>
        </p:spPr>
        <p:txBody>
          <a:bodyPr wrap="none">
            <a:spAutoFit/>
          </a:bodyPr>
          <a:lstStyle/>
          <a:p>
            <a:r>
              <a:rPr lang="en-US" sz="3200" b="1" dirty="0"/>
              <a:t>PROJECT TEAM </a:t>
            </a:r>
          </a:p>
        </p:txBody>
      </p:sp>
      <p:sp>
        <p:nvSpPr>
          <p:cNvPr id="6" name="object 2">
            <a:extLst>
              <a:ext uri="{FF2B5EF4-FFF2-40B4-BE49-F238E27FC236}">
                <a16:creationId xmlns:a16="http://schemas.microsoft.com/office/drawing/2014/main" id="{857E640C-0557-44EF-BD60-94B92F355745}"/>
              </a:ext>
            </a:extLst>
          </p:cNvPr>
          <p:cNvSpPr txBox="1"/>
          <p:nvPr/>
        </p:nvSpPr>
        <p:spPr>
          <a:xfrm>
            <a:off x="602598" y="935862"/>
            <a:ext cx="10547033" cy="5877891"/>
          </a:xfrm>
          <a:prstGeom prst="rect">
            <a:avLst/>
          </a:prstGeom>
        </p:spPr>
        <p:txBody>
          <a:bodyPr vert="horz" wrap="square" lIns="0" tIns="136525" rIns="0" bIns="0" rtlCol="0">
            <a:spAutoFit/>
          </a:bodyPr>
          <a:lstStyle/>
          <a:p>
            <a:r>
              <a:rPr sz="2800" b="1" dirty="0">
                <a:solidFill>
                  <a:srgbClr val="0000FF"/>
                </a:solidFill>
                <a:latin typeface="Arial"/>
                <a:cs typeface="Arial"/>
              </a:rPr>
              <a:t>USACE</a:t>
            </a:r>
            <a:endParaRPr sz="2800" dirty="0">
              <a:solidFill>
                <a:srgbClr val="0000FF"/>
              </a:solidFill>
              <a:latin typeface="Arial"/>
              <a:cs typeface="Arial"/>
            </a:endParaRPr>
          </a:p>
          <a:p>
            <a:pPr lvl="1">
              <a:buFont typeface="Arial" panose="020B0604020202020204" pitchFamily="34" charset="0"/>
              <a:buChar char="•"/>
              <a:tabLst>
                <a:tab pos="341630" algn="l"/>
                <a:tab pos="342265" algn="l"/>
              </a:tabLst>
            </a:pPr>
            <a:r>
              <a:rPr lang="en-US" sz="2800" dirty="0">
                <a:latin typeface="Arial"/>
                <a:cs typeface="Arial"/>
              </a:rPr>
              <a:t>  </a:t>
            </a:r>
            <a:r>
              <a:rPr sz="2800" dirty="0">
                <a:latin typeface="Arial"/>
                <a:cs typeface="Arial"/>
              </a:rPr>
              <a:t>Project Manager </a:t>
            </a:r>
            <a:r>
              <a:rPr sz="2800" spc="-5" dirty="0">
                <a:latin typeface="Arial"/>
                <a:cs typeface="Arial"/>
              </a:rPr>
              <a:t>– </a:t>
            </a:r>
            <a:r>
              <a:rPr lang="en-US" sz="2800" spc="-45" dirty="0">
                <a:latin typeface="Arial"/>
                <a:cs typeface="Arial"/>
              </a:rPr>
              <a:t>Julie Rupp</a:t>
            </a:r>
            <a:endParaRPr sz="2800" dirty="0">
              <a:latin typeface="Arial"/>
              <a:cs typeface="Arial"/>
            </a:endParaRPr>
          </a:p>
          <a:p>
            <a:pPr lvl="1">
              <a:buFont typeface="Arial" panose="020B0604020202020204" pitchFamily="34" charset="0"/>
              <a:buChar char="•"/>
              <a:tabLst>
                <a:tab pos="341630" algn="l"/>
                <a:tab pos="342265" algn="l"/>
              </a:tabLst>
            </a:pPr>
            <a:r>
              <a:rPr lang="en-US" sz="2800" dirty="0">
                <a:latin typeface="Arial"/>
                <a:cs typeface="Arial"/>
              </a:rPr>
              <a:t>  </a:t>
            </a:r>
            <a:r>
              <a:rPr sz="2800" dirty="0">
                <a:latin typeface="Arial"/>
                <a:cs typeface="Arial"/>
              </a:rPr>
              <a:t>Technical </a:t>
            </a:r>
            <a:r>
              <a:rPr lang="en-US" sz="2800" spc="-5" dirty="0">
                <a:latin typeface="Arial"/>
                <a:cs typeface="Arial"/>
              </a:rPr>
              <a:t>Manager </a:t>
            </a:r>
            <a:r>
              <a:rPr sz="2800" spc="-5" dirty="0">
                <a:latin typeface="Arial"/>
                <a:cs typeface="Arial"/>
              </a:rPr>
              <a:t>– </a:t>
            </a:r>
            <a:r>
              <a:rPr lang="en-US" sz="2800" spc="-5" dirty="0">
                <a:latin typeface="Arial"/>
                <a:cs typeface="Arial"/>
              </a:rPr>
              <a:t>Todd Beckwith</a:t>
            </a:r>
            <a:endParaRPr lang="en-US" sz="2800" dirty="0">
              <a:latin typeface="Arial"/>
              <a:cs typeface="Arial"/>
            </a:endParaRPr>
          </a:p>
          <a:p>
            <a:pPr lvl="1">
              <a:tabLst>
                <a:tab pos="341630" algn="l"/>
                <a:tab pos="342265" algn="l"/>
              </a:tabLst>
            </a:pPr>
            <a:endParaRPr lang="en-US" sz="2800" dirty="0">
              <a:solidFill>
                <a:srgbClr val="0000FF"/>
              </a:solidFill>
              <a:latin typeface="Arial"/>
              <a:cs typeface="Arial"/>
            </a:endParaRPr>
          </a:p>
          <a:p>
            <a:pPr>
              <a:tabLst>
                <a:tab pos="341630" algn="l"/>
                <a:tab pos="342265" algn="l"/>
              </a:tabLst>
            </a:pPr>
            <a:r>
              <a:rPr lang="en-US" sz="2800" b="1" dirty="0">
                <a:solidFill>
                  <a:srgbClr val="0000FF"/>
                </a:solidFill>
                <a:latin typeface="Arial"/>
                <a:cs typeface="Arial"/>
              </a:rPr>
              <a:t>Contractor – Tetra Tech</a:t>
            </a:r>
          </a:p>
          <a:p>
            <a:pPr marL="457200" lvl="2">
              <a:buFont typeface="Arial" panose="020B0604020202020204" pitchFamily="34" charset="0"/>
              <a:buChar char="•"/>
              <a:tabLst>
                <a:tab pos="341313" algn="l"/>
                <a:tab pos="341313" algn="l"/>
                <a:tab pos="461963" algn="l"/>
              </a:tabLst>
            </a:pPr>
            <a:r>
              <a:rPr lang="en-US" sz="2800" dirty="0">
                <a:latin typeface="Arial"/>
                <a:cs typeface="Arial"/>
              </a:rPr>
              <a:t>Tetra Tech Project Manager – Jennifer Harlan</a:t>
            </a:r>
          </a:p>
          <a:p>
            <a:pPr marL="457200" lvl="2">
              <a:buFont typeface="Arial" panose="020B0604020202020204" pitchFamily="34" charset="0"/>
              <a:buChar char="•"/>
              <a:tabLst>
                <a:tab pos="341313" algn="l"/>
                <a:tab pos="341313" algn="l"/>
                <a:tab pos="461963" algn="l"/>
              </a:tabLst>
            </a:pPr>
            <a:r>
              <a:rPr lang="en-US" sz="2800" dirty="0">
                <a:latin typeface="Arial"/>
                <a:cs typeface="Arial"/>
              </a:rPr>
              <a:t>Tetra Tech Deputy Project Manager – Jeny Mitchell</a:t>
            </a:r>
          </a:p>
          <a:p>
            <a:pPr marL="457200" lvl="2">
              <a:tabLst>
                <a:tab pos="341313" algn="l"/>
                <a:tab pos="341313" algn="l"/>
                <a:tab pos="461963" algn="l"/>
              </a:tabLst>
            </a:pPr>
            <a:endParaRPr lang="en-US" sz="2800" dirty="0">
              <a:latin typeface="Arial"/>
              <a:cs typeface="Arial"/>
            </a:endParaRPr>
          </a:p>
          <a:p>
            <a:pPr marL="457200" lvl="2">
              <a:tabLst>
                <a:tab pos="341313" algn="l"/>
                <a:tab pos="341313" algn="l"/>
                <a:tab pos="461963" algn="l"/>
              </a:tabLst>
            </a:pPr>
            <a:r>
              <a:rPr lang="en-US" sz="2800" dirty="0">
                <a:effectLst/>
                <a:latin typeface="Arial" panose="020B0604020202020204" pitchFamily="34" charset="0"/>
                <a:ea typeface="Arial" panose="020B0604020202020204" pitchFamily="34" charset="0"/>
              </a:rPr>
              <a:t>Supported by a team including Ordnance and Explosives Safety</a:t>
            </a:r>
            <a:r>
              <a:rPr lang="en-US" sz="2800" spc="-10" dirty="0">
                <a:effectLst/>
                <a:latin typeface="Arial" panose="020B0604020202020204" pitchFamily="34" charset="0"/>
                <a:ea typeface="Arial" panose="020B0604020202020204" pitchFamily="34" charset="0"/>
              </a:rPr>
              <a:t> </a:t>
            </a:r>
            <a:r>
              <a:rPr lang="en-US" sz="2800" dirty="0">
                <a:effectLst/>
                <a:latin typeface="Arial" panose="020B0604020202020204" pitchFamily="34" charset="0"/>
                <a:ea typeface="Arial" panose="020B0604020202020204" pitchFamily="34" charset="0"/>
              </a:rPr>
              <a:t>Specialists; Risk</a:t>
            </a:r>
            <a:r>
              <a:rPr lang="en-US" sz="2800" spc="-120" dirty="0">
                <a:effectLst/>
                <a:latin typeface="Arial" panose="020B0604020202020204" pitchFamily="34" charset="0"/>
                <a:ea typeface="Arial" panose="020B0604020202020204" pitchFamily="34" charset="0"/>
              </a:rPr>
              <a:t> </a:t>
            </a:r>
            <a:r>
              <a:rPr lang="en-US" sz="2800" dirty="0">
                <a:effectLst/>
                <a:latin typeface="Arial" panose="020B0604020202020204" pitchFamily="34" charset="0"/>
                <a:ea typeface="Arial" panose="020B0604020202020204" pitchFamily="34" charset="0"/>
              </a:rPr>
              <a:t>Assessors; Geophysicists; Chemists; Geologists;</a:t>
            </a:r>
            <a:r>
              <a:rPr lang="en-US" sz="2800" spc="-45" dirty="0">
                <a:effectLst/>
                <a:latin typeface="Arial" panose="020B0604020202020204" pitchFamily="34" charset="0"/>
                <a:ea typeface="Arial" panose="020B0604020202020204" pitchFamily="34" charset="0"/>
              </a:rPr>
              <a:t> </a:t>
            </a:r>
            <a:r>
              <a:rPr lang="en-US" sz="2800" dirty="0">
                <a:effectLst/>
                <a:latin typeface="Arial" panose="020B0604020202020204" pitchFamily="34" charset="0"/>
                <a:ea typeface="Arial" panose="020B0604020202020204" pitchFamily="34" charset="0"/>
              </a:rPr>
              <a:t>Public</a:t>
            </a:r>
            <a:r>
              <a:rPr lang="en-US" sz="2800" spc="-180" dirty="0">
                <a:effectLst/>
                <a:latin typeface="Arial" panose="020B0604020202020204" pitchFamily="34" charset="0"/>
                <a:ea typeface="Arial" panose="020B0604020202020204" pitchFamily="34" charset="0"/>
              </a:rPr>
              <a:t> </a:t>
            </a:r>
            <a:r>
              <a:rPr lang="en-US" sz="2800" dirty="0">
                <a:effectLst/>
                <a:latin typeface="Arial" panose="020B0604020202020204" pitchFamily="34" charset="0"/>
                <a:ea typeface="Arial" panose="020B0604020202020204" pitchFamily="34" charset="0"/>
              </a:rPr>
              <a:t>Affairs</a:t>
            </a:r>
            <a:r>
              <a:rPr lang="en-US" sz="2800" spc="-40" dirty="0">
                <a:effectLst/>
                <a:latin typeface="Arial" panose="020B0604020202020204" pitchFamily="34" charset="0"/>
                <a:ea typeface="Arial" panose="020B0604020202020204" pitchFamily="34" charset="0"/>
              </a:rPr>
              <a:t> </a:t>
            </a:r>
            <a:r>
              <a:rPr lang="en-US" sz="2800" dirty="0">
                <a:effectLst/>
                <a:latin typeface="Arial" panose="020B0604020202020204" pitchFamily="34" charset="0"/>
                <a:ea typeface="Arial" panose="020B0604020202020204" pitchFamily="34" charset="0"/>
              </a:rPr>
              <a:t>staff;</a:t>
            </a:r>
            <a:r>
              <a:rPr lang="en-US" sz="2800" spc="-55" dirty="0">
                <a:effectLst/>
                <a:latin typeface="Arial" panose="020B0604020202020204" pitchFamily="34" charset="0"/>
                <a:ea typeface="Arial" panose="020B0604020202020204" pitchFamily="34" charset="0"/>
              </a:rPr>
              <a:t> </a:t>
            </a:r>
            <a:r>
              <a:rPr lang="en-US" sz="2800" dirty="0">
                <a:effectLst/>
                <a:latin typeface="Arial" panose="020B0604020202020204" pitchFamily="34" charset="0"/>
                <a:ea typeface="Arial" panose="020B0604020202020204" pitchFamily="34" charset="0"/>
              </a:rPr>
              <a:t>Biologists;</a:t>
            </a:r>
            <a:r>
              <a:rPr lang="en-US" sz="2800" spc="-45" dirty="0">
                <a:effectLst/>
                <a:latin typeface="Arial" panose="020B0604020202020204" pitchFamily="34" charset="0"/>
                <a:ea typeface="Arial" panose="020B0604020202020204" pitchFamily="34" charset="0"/>
              </a:rPr>
              <a:t> </a:t>
            </a:r>
            <a:r>
              <a:rPr lang="en-US" sz="2800" dirty="0">
                <a:effectLst/>
                <a:latin typeface="Arial" panose="020B0604020202020204" pitchFamily="34" charset="0"/>
                <a:ea typeface="Arial" panose="020B0604020202020204" pitchFamily="34" charset="0"/>
              </a:rPr>
              <a:t>Cultural</a:t>
            </a:r>
            <a:r>
              <a:rPr lang="en-US" sz="2800" spc="-20" dirty="0">
                <a:effectLst/>
                <a:latin typeface="Arial" panose="020B0604020202020204" pitchFamily="34" charset="0"/>
                <a:ea typeface="Arial" panose="020B0604020202020204" pitchFamily="34" charset="0"/>
              </a:rPr>
              <a:t> </a:t>
            </a:r>
            <a:r>
              <a:rPr lang="en-US" sz="2800" dirty="0">
                <a:effectLst/>
                <a:latin typeface="Arial" panose="020B0604020202020204" pitchFamily="34" charset="0"/>
                <a:ea typeface="Arial" panose="020B0604020202020204" pitchFamily="34" charset="0"/>
              </a:rPr>
              <a:t>Resources Specialists; Real Estate Specialists</a:t>
            </a:r>
            <a:endParaRPr lang="en-US" sz="2800" dirty="0">
              <a:latin typeface="Arial"/>
              <a:cs typeface="Arial"/>
            </a:endParaRPr>
          </a:p>
          <a:p>
            <a:pPr marL="341630" indent="-329565">
              <a:lnSpc>
                <a:spcPct val="100000"/>
              </a:lnSpc>
              <a:spcBef>
                <a:spcPts val="600"/>
              </a:spcBef>
              <a:buFont typeface="Wingdings"/>
              <a:buChar char=""/>
              <a:tabLst>
                <a:tab pos="341630" algn="l"/>
                <a:tab pos="342265" algn="l"/>
              </a:tabLst>
            </a:pPr>
            <a:endParaRPr lang="en-US" sz="3200" spc="-5" dirty="0">
              <a:latin typeface="Arial"/>
              <a:cs typeface="Arial"/>
            </a:endParaRPr>
          </a:p>
        </p:txBody>
      </p:sp>
      <p:cxnSp>
        <p:nvCxnSpPr>
          <p:cNvPr id="4" name="Straight Connector 3">
            <a:extLst>
              <a:ext uri="{FF2B5EF4-FFF2-40B4-BE49-F238E27FC236}">
                <a16:creationId xmlns:a16="http://schemas.microsoft.com/office/drawing/2014/main" id="{DDC59B2B-983D-76A6-D818-279BCF23D8E3}"/>
              </a:ext>
            </a:extLst>
          </p:cNvPr>
          <p:cNvCxnSpPr/>
          <p:nvPr/>
        </p:nvCxnSpPr>
        <p:spPr>
          <a:xfrm>
            <a:off x="602598" y="4345573"/>
            <a:ext cx="10515600" cy="0"/>
          </a:xfrm>
          <a:prstGeom prst="line">
            <a:avLst/>
          </a:prstGeom>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545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08" y="209323"/>
            <a:ext cx="9831823" cy="814388"/>
          </a:xfrm>
        </p:spPr>
        <p:txBody>
          <a:bodyPr/>
          <a:lstStyle/>
          <a:p>
            <a:r>
              <a:rPr lang="en-US" spc="-5" dirty="0"/>
              <a:t>Formerly Used Defense Sites (FUDS)</a:t>
            </a:r>
            <a:endParaRPr lang="en-US" dirty="0"/>
          </a:p>
        </p:txBody>
      </p:sp>
      <p:sp>
        <p:nvSpPr>
          <p:cNvPr id="5" name="object 2">
            <a:extLst>
              <a:ext uri="{FF2B5EF4-FFF2-40B4-BE49-F238E27FC236}">
                <a16:creationId xmlns:a16="http://schemas.microsoft.com/office/drawing/2014/main" id="{3EC37582-7930-4A10-B162-11E06D5A00ED}"/>
              </a:ext>
            </a:extLst>
          </p:cNvPr>
          <p:cNvSpPr txBox="1">
            <a:spLocks/>
          </p:cNvSpPr>
          <p:nvPr/>
        </p:nvSpPr>
        <p:spPr>
          <a:xfrm>
            <a:off x="610209" y="1206917"/>
            <a:ext cx="10559223" cy="4936608"/>
          </a:xfrm>
          <a:prstGeom prst="rect">
            <a:avLst/>
          </a:prstGeom>
        </p:spPr>
        <p:txBody>
          <a:bodyPr vert="horz" wrap="square" lIns="0" tIns="12065" rIns="0" bIns="0" rtlCol="0">
            <a:spAutoFit/>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457200" indent="-457200">
              <a:buFont typeface="Arial" panose="020B0604020202020204" pitchFamily="34" charset="0"/>
              <a:buChar char="•"/>
            </a:pPr>
            <a:r>
              <a:rPr lang="en-US" sz="2400" b="1" dirty="0">
                <a:solidFill>
                  <a:srgbClr val="0000FF"/>
                </a:solidFill>
              </a:rPr>
              <a:t>Definition: </a:t>
            </a:r>
            <a:r>
              <a:rPr lang="en-US" sz="2400" dirty="0"/>
              <a:t>Real property that was formerly owned by, leased to, or otherwise possessed by the United States and under the jurisdiction of the Secretary of Defense Prior to October 1986.</a:t>
            </a:r>
          </a:p>
          <a:p>
            <a:pPr marL="400050" lvl="1" indent="0">
              <a:buNone/>
            </a:pPr>
            <a:r>
              <a:rPr lang="en-US" sz="1800" dirty="0"/>
              <a:t>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b="1" dirty="0">
                <a:solidFill>
                  <a:srgbClr val="0000FF"/>
                </a:solidFill>
              </a:rPr>
              <a:t>Goal: </a:t>
            </a:r>
            <a:r>
              <a:rPr lang="en-US" sz="2400" dirty="0"/>
              <a:t>“To reduce, in a timely and cost-effective manner, the risk to human health and the environment resulting from past DoD activities at formerly used DoD properties.”</a:t>
            </a:r>
          </a:p>
          <a:p>
            <a:pPr marL="461963" indent="-461963">
              <a:tabLst>
                <a:tab pos="461963" algn="l"/>
              </a:tabLst>
            </a:pPr>
            <a:r>
              <a:rPr lang="en-US" sz="2400" dirty="0"/>
              <a:t>	</a:t>
            </a:r>
            <a:r>
              <a:rPr lang="en-US" sz="1800" dirty="0"/>
              <a:t>- FUDS cleanup is performed under the Comprehensive Environmental Response, Compensation, and Liability Act (CERCLA).</a:t>
            </a:r>
          </a:p>
          <a:p>
            <a:pPr marL="461963" indent="-461963">
              <a:tabLst>
                <a:tab pos="461963" algn="l"/>
              </a:tabLst>
            </a:pPr>
            <a:endParaRPr lang="en-US" sz="2000" dirty="0">
              <a:latin typeface="Arial"/>
              <a:cs typeface="Arial"/>
            </a:endParaRPr>
          </a:p>
          <a:p>
            <a:pPr marL="461963" indent="-461963">
              <a:buFont typeface="Arial" panose="020B0604020202020204" pitchFamily="34" charset="0"/>
              <a:buChar char="•"/>
              <a:tabLst>
                <a:tab pos="461963" algn="l"/>
              </a:tabLst>
            </a:pPr>
            <a:r>
              <a:rPr lang="en-US" sz="2400" dirty="0">
                <a:latin typeface="Arial"/>
                <a:cs typeface="Arial"/>
              </a:rPr>
              <a:t>For more information on the FUDS Program: </a:t>
            </a:r>
          </a:p>
          <a:p>
            <a:pPr marL="461963">
              <a:tabLst>
                <a:tab pos="461963" algn="l"/>
              </a:tabLst>
            </a:pPr>
            <a:r>
              <a:rPr lang="en-US" sz="2400" dirty="0">
                <a:latin typeface="Arial"/>
                <a:cs typeface="Arial"/>
                <a:hlinkClick r:id="rId2"/>
              </a:rPr>
              <a:t>https://www.usace.army.mil/missions/environmental/formerly-used-defense-sites/</a:t>
            </a:r>
            <a:r>
              <a:rPr lang="en-US" sz="2400" dirty="0">
                <a:latin typeface="Arial"/>
                <a:cs typeface="Arial"/>
              </a:rPr>
              <a:t> </a:t>
            </a:r>
          </a:p>
        </p:txBody>
      </p:sp>
    </p:spTree>
    <p:extLst>
      <p:ext uri="{BB962C8B-B14F-4D97-AF65-F5344CB8AC3E}">
        <p14:creationId xmlns:p14="http://schemas.microsoft.com/office/powerpoint/2010/main" val="283533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51E07D-5F28-4C99-8566-426FF879BE45}"/>
              </a:ext>
            </a:extLst>
          </p:cNvPr>
          <p:cNvSpPr>
            <a:spLocks noGrp="1"/>
          </p:cNvSpPr>
          <p:nvPr>
            <p:ph sz="quarter" idx="10"/>
          </p:nvPr>
        </p:nvSpPr>
        <p:spPr/>
        <p:txBody>
          <a:bodyPr/>
          <a:lstStyle/>
          <a:p>
            <a:r>
              <a:rPr lang="en-US" sz="2400" spc="5" dirty="0">
                <a:solidFill>
                  <a:srgbClr val="0000FF"/>
                </a:solidFill>
                <a:latin typeface="Arial"/>
                <a:cs typeface="Arial"/>
              </a:rPr>
              <a:t>                    Project is currently at this</a:t>
            </a:r>
            <a:r>
              <a:rPr lang="en-US" sz="2400" spc="-40" dirty="0">
                <a:solidFill>
                  <a:srgbClr val="0000FF"/>
                </a:solidFill>
                <a:latin typeface="Arial"/>
                <a:cs typeface="Arial"/>
              </a:rPr>
              <a:t> </a:t>
            </a:r>
            <a:r>
              <a:rPr lang="en-US" sz="2400" spc="5" dirty="0">
                <a:solidFill>
                  <a:srgbClr val="0000FF"/>
                </a:solidFill>
                <a:latin typeface="Arial"/>
                <a:cs typeface="Arial"/>
              </a:rPr>
              <a:t>stage</a:t>
            </a:r>
            <a:endParaRPr lang="en-US" sz="2400" dirty="0">
              <a:solidFill>
                <a:srgbClr val="0000FF"/>
              </a:solidFill>
              <a:latin typeface="Arial"/>
              <a:cs typeface="Arial"/>
            </a:endParaRPr>
          </a:p>
          <a:p>
            <a:endParaRPr lang="en-US" dirty="0"/>
          </a:p>
        </p:txBody>
      </p:sp>
      <p:sp>
        <p:nvSpPr>
          <p:cNvPr id="3" name="Title 2">
            <a:extLst>
              <a:ext uri="{FF2B5EF4-FFF2-40B4-BE49-F238E27FC236}">
                <a16:creationId xmlns:a16="http://schemas.microsoft.com/office/drawing/2014/main" id="{D670972C-2C86-453F-9445-81182316CBE0}"/>
              </a:ext>
            </a:extLst>
          </p:cNvPr>
          <p:cNvSpPr>
            <a:spLocks noGrp="1"/>
          </p:cNvSpPr>
          <p:nvPr>
            <p:ph type="title"/>
          </p:nvPr>
        </p:nvSpPr>
        <p:spPr>
          <a:xfrm>
            <a:off x="1003456" y="250622"/>
            <a:ext cx="10185088" cy="785419"/>
          </a:xfrm>
        </p:spPr>
        <p:txBody>
          <a:bodyPr/>
          <a:lstStyle/>
          <a:p>
            <a:r>
              <a:rPr lang="en-US" spc="-5" dirty="0"/>
              <a:t>Process Overview for FUDS </a:t>
            </a:r>
            <a:endParaRPr lang="en-US" dirty="0"/>
          </a:p>
        </p:txBody>
      </p:sp>
      <p:sp>
        <p:nvSpPr>
          <p:cNvPr id="6" name="object 5">
            <a:extLst>
              <a:ext uri="{FF2B5EF4-FFF2-40B4-BE49-F238E27FC236}">
                <a16:creationId xmlns:a16="http://schemas.microsoft.com/office/drawing/2014/main" id="{7080255F-685D-45A2-A79E-5671D47DBCDA}"/>
              </a:ext>
            </a:extLst>
          </p:cNvPr>
          <p:cNvSpPr/>
          <p:nvPr/>
        </p:nvSpPr>
        <p:spPr>
          <a:xfrm>
            <a:off x="345723" y="1686451"/>
            <a:ext cx="11361827" cy="4233397"/>
          </a:xfrm>
          <a:prstGeom prst="rect">
            <a:avLst/>
          </a:prstGeom>
          <a:blipFill>
            <a:blip r:embed="rId3" cstate="print"/>
            <a:stretch>
              <a:fillRect b="-6223"/>
            </a:stretch>
          </a:blipFill>
        </p:spPr>
        <p:txBody>
          <a:bodyPr wrap="square" lIns="0" tIns="0" rIns="0" bIns="0" rtlCol="0"/>
          <a:lstStyle/>
          <a:p>
            <a:endParaRPr dirty="0"/>
          </a:p>
        </p:txBody>
      </p:sp>
      <p:sp>
        <p:nvSpPr>
          <p:cNvPr id="4" name="TextBox 3">
            <a:extLst>
              <a:ext uri="{FF2B5EF4-FFF2-40B4-BE49-F238E27FC236}">
                <a16:creationId xmlns:a16="http://schemas.microsoft.com/office/drawing/2014/main" id="{33E078D7-C2C0-8223-3F96-AAA78142F841}"/>
              </a:ext>
            </a:extLst>
          </p:cNvPr>
          <p:cNvSpPr txBox="1"/>
          <p:nvPr/>
        </p:nvSpPr>
        <p:spPr>
          <a:xfrm>
            <a:off x="3945462" y="5919848"/>
            <a:ext cx="7686100" cy="307777"/>
          </a:xfrm>
          <a:prstGeom prst="rect">
            <a:avLst/>
          </a:prstGeom>
          <a:noFill/>
        </p:spPr>
        <p:txBody>
          <a:bodyPr wrap="square" rtlCol="0">
            <a:spAutoFit/>
          </a:bodyPr>
          <a:lstStyle/>
          <a:p>
            <a:pPr algn="just"/>
            <a:r>
              <a:rPr lang="en-US" sz="1400" i="1" dirty="0"/>
              <a:t>U.S. Army Corps of Engineers, Engineer Regulation 200-3-1, FUDS Program Policy, May 2004</a:t>
            </a:r>
          </a:p>
        </p:txBody>
      </p:sp>
    </p:spTree>
    <p:extLst>
      <p:ext uri="{BB962C8B-B14F-4D97-AF65-F5344CB8AC3E}">
        <p14:creationId xmlns:p14="http://schemas.microsoft.com/office/powerpoint/2010/main" val="139226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B32-93F5-461E-8C2E-6005B5A00D62}"/>
              </a:ext>
            </a:extLst>
          </p:cNvPr>
          <p:cNvSpPr>
            <a:spLocks noGrp="1"/>
          </p:cNvSpPr>
          <p:nvPr>
            <p:ph type="title"/>
          </p:nvPr>
        </p:nvSpPr>
        <p:spPr>
          <a:xfrm>
            <a:off x="1011767" y="-355599"/>
            <a:ext cx="11658600" cy="1285874"/>
          </a:xfrm>
        </p:spPr>
        <p:txBody>
          <a:bodyPr/>
          <a:lstStyle/>
          <a:p>
            <a:r>
              <a:rPr lang="en-US" spc="-5" dirty="0"/>
              <a:t>Goals for the Remedial Investigation (RI)</a:t>
            </a:r>
            <a:endParaRPr lang="en-US" dirty="0"/>
          </a:p>
        </p:txBody>
      </p:sp>
      <p:sp>
        <p:nvSpPr>
          <p:cNvPr id="6" name="object 2">
            <a:extLst>
              <a:ext uri="{FF2B5EF4-FFF2-40B4-BE49-F238E27FC236}">
                <a16:creationId xmlns:a16="http://schemas.microsoft.com/office/drawing/2014/main" id="{E7491EB8-8D47-4B85-A321-1608956AF0B4}"/>
              </a:ext>
            </a:extLst>
          </p:cNvPr>
          <p:cNvSpPr txBox="1">
            <a:spLocks/>
          </p:cNvSpPr>
          <p:nvPr/>
        </p:nvSpPr>
        <p:spPr>
          <a:xfrm>
            <a:off x="646290" y="1143000"/>
            <a:ext cx="10416822" cy="5235222"/>
          </a:xfrm>
          <a:prstGeom prst="rect">
            <a:avLst/>
          </a:prstGeom>
        </p:spPr>
        <p:txBody>
          <a:bodyPr vert="horz" wrap="square" lIns="0" tIns="12065" rIns="0" bIns="0" rtlCol="0">
            <a:spAutoFit/>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2400" b="1" dirty="0">
                <a:solidFill>
                  <a:srgbClr val="0000FF"/>
                </a:solidFill>
              </a:rPr>
              <a:t>Overall Goal:</a:t>
            </a:r>
          </a:p>
          <a:p>
            <a:pPr marL="742950" lvl="1" indent="-285750">
              <a:buFont typeface="Arial" pitchFamily="34" charset="0"/>
              <a:buChar char="•"/>
            </a:pPr>
            <a:r>
              <a:rPr lang="en-US" sz="2400" b="1" dirty="0"/>
              <a:t>Gather sufficient information </a:t>
            </a:r>
            <a:r>
              <a:rPr lang="en-US" sz="2400" dirty="0"/>
              <a:t>to determine the nature and extent of munitions and explosives of concern (MEC) and/or munitions constituents (MC) and </a:t>
            </a:r>
            <a:r>
              <a:rPr lang="en-US" sz="2400" b="1" dirty="0"/>
              <a:t>assess the potential risks/hazards </a:t>
            </a:r>
            <a:r>
              <a:rPr lang="en-US" sz="2400" dirty="0"/>
              <a:t>to </a:t>
            </a:r>
            <a:r>
              <a:rPr lang="en-US" sz="2400" b="1" dirty="0"/>
              <a:t>evaluate next steps</a:t>
            </a:r>
            <a:r>
              <a:rPr lang="en-US" sz="2400" dirty="0"/>
              <a:t> (no further action or remedial action alternative)</a:t>
            </a:r>
          </a:p>
          <a:p>
            <a:endParaRPr lang="en-US" sz="2400" dirty="0">
              <a:solidFill>
                <a:srgbClr val="0000FF"/>
              </a:solidFill>
            </a:endParaRPr>
          </a:p>
          <a:p>
            <a:r>
              <a:rPr lang="en-US" sz="2400" b="1" dirty="0">
                <a:solidFill>
                  <a:srgbClr val="0000FF"/>
                </a:solidFill>
              </a:rPr>
              <a:t>Remedial Investigation [RI] Objectives:</a:t>
            </a:r>
          </a:p>
          <a:p>
            <a:pPr marL="804863" lvl="1" indent="-347663">
              <a:buFont typeface="Arial" pitchFamily="34" charset="0"/>
              <a:buChar char="•"/>
            </a:pPr>
            <a:r>
              <a:rPr lang="en-US" sz="2400" dirty="0"/>
              <a:t>Conduct field investigations to characterize the Munitions Response Site (MRS)</a:t>
            </a:r>
          </a:p>
          <a:p>
            <a:pPr marL="800100" lvl="1" indent="-342900">
              <a:buFont typeface="Arial" pitchFamily="34" charset="0"/>
              <a:buChar char="•"/>
            </a:pPr>
            <a:r>
              <a:rPr lang="en-US" sz="2400" dirty="0"/>
              <a:t>Determine the type (nature), density, and distribution (extent) of MEC</a:t>
            </a:r>
          </a:p>
          <a:p>
            <a:pPr marL="800100" lvl="1" indent="-342900">
              <a:buFont typeface="Arial" pitchFamily="34" charset="0"/>
              <a:buChar char="•"/>
            </a:pPr>
            <a:r>
              <a:rPr lang="en-US" sz="2400" dirty="0"/>
              <a:t>Determine the concentrations (if any) and extent of MC</a:t>
            </a:r>
          </a:p>
          <a:p>
            <a:pPr marL="800100" lvl="1" indent="-342900">
              <a:buFont typeface="Arial" pitchFamily="34" charset="0"/>
              <a:buChar char="•"/>
            </a:pPr>
            <a:r>
              <a:rPr lang="en-US" sz="2400" dirty="0"/>
              <a:t>Assess potential risks/hazards to human health, safety and the environment</a:t>
            </a:r>
          </a:p>
          <a:p>
            <a:pPr marL="800100" lvl="1" indent="-342900">
              <a:buFont typeface="Arial" pitchFamily="34" charset="0"/>
              <a:buChar char="•"/>
            </a:pPr>
            <a:r>
              <a:rPr lang="en-US" sz="2400" dirty="0"/>
              <a:t>Assess MRS boundaries</a:t>
            </a:r>
          </a:p>
        </p:txBody>
      </p:sp>
    </p:spTree>
    <p:extLst>
      <p:ext uri="{BB962C8B-B14F-4D97-AF65-F5344CB8AC3E}">
        <p14:creationId xmlns:p14="http://schemas.microsoft.com/office/powerpoint/2010/main" val="146608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B32-93F5-461E-8C2E-6005B5A00D62}"/>
              </a:ext>
            </a:extLst>
          </p:cNvPr>
          <p:cNvSpPr>
            <a:spLocks noGrp="1"/>
          </p:cNvSpPr>
          <p:nvPr>
            <p:ph type="title"/>
          </p:nvPr>
        </p:nvSpPr>
        <p:spPr>
          <a:xfrm>
            <a:off x="1011767" y="203941"/>
            <a:ext cx="11658600" cy="744325"/>
          </a:xfrm>
        </p:spPr>
        <p:txBody>
          <a:bodyPr/>
          <a:lstStyle/>
          <a:p>
            <a:r>
              <a:rPr lang="en-US" dirty="0"/>
              <a:t>Suffolk County AAF BGR MRS-01</a:t>
            </a:r>
          </a:p>
        </p:txBody>
      </p:sp>
      <p:pic>
        <p:nvPicPr>
          <p:cNvPr id="4" name="Picture 3" descr="Map&#10;&#10;Description automatically generated">
            <a:extLst>
              <a:ext uri="{FF2B5EF4-FFF2-40B4-BE49-F238E27FC236}">
                <a16:creationId xmlns:a16="http://schemas.microsoft.com/office/drawing/2014/main" id="{D6122F7E-6D8E-47D1-9E62-58BBE02FC38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11767" y="948265"/>
            <a:ext cx="9498189" cy="5835489"/>
          </a:xfrm>
          <a:prstGeom prst="rect">
            <a:avLst/>
          </a:prstGeom>
        </p:spPr>
      </p:pic>
    </p:spTree>
    <p:extLst>
      <p:ext uri="{BB962C8B-B14F-4D97-AF65-F5344CB8AC3E}">
        <p14:creationId xmlns:p14="http://schemas.microsoft.com/office/powerpoint/2010/main" val="1183620555"/>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1" ma:contentTypeDescription="Create a new document." ma:contentTypeScope="" ma:versionID="c6ebd6e787ccb7ddf9dd3b4ce2582720">
  <xsd:schema xmlns:xsd="http://www.w3.org/2001/XMLSchema" xmlns:xs="http://www.w3.org/2001/XMLSchema" xmlns:p="http://schemas.microsoft.com/office/2006/metadata/properties" xmlns:ns2="18f88ba2-4714-4ce4-8806-1d85d427829f" targetNamespace="http://schemas.microsoft.com/office/2006/metadata/properties" ma:root="true" ma:fieldsID="0d88d59f9d9af5d62dd518897c4f87b3" ns2:_="">
    <xsd:import namespace="18f88ba2-4714-4ce4-8806-1d85d427829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88ba2-4714-4ce4-8806-1d85d42782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0B8C2CD5-50C2-4A7C-996A-3D6312B83669}">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8f88ba2-4714-4ce4-8806-1d85d427829f"/>
    <ds:schemaRef ds:uri="http://purl.org/dc/terms/"/>
    <ds:schemaRef ds:uri="http://www.w3.org/XML/1998/namespace"/>
  </ds:schemaRefs>
</ds:datastoreItem>
</file>

<file path=customXml/itemProps3.xml><?xml version="1.0" encoding="utf-8"?>
<ds:datastoreItem xmlns:ds="http://schemas.openxmlformats.org/officeDocument/2006/customXml" ds:itemID="{84F37E2D-BE1B-421B-A272-B224B69BF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88ba2-4714-4ce4-8806-1d85d427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14902</TotalTime>
  <Words>1730</Words>
  <Application>Microsoft Office PowerPoint</Application>
  <PresentationFormat>Widescreen</PresentationFormat>
  <Paragraphs>212</Paragraphs>
  <Slides>28</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Wingdings</vt:lpstr>
      <vt:lpstr>Content Templates</vt:lpstr>
      <vt:lpstr>Chart Color Templates</vt:lpstr>
      <vt:lpstr>Suffolk County Army Airfield BOMBING AND GUNNERY RANGE FORMERLY USED DEFENSE SITE  Remedial Investigation  through Record of Decision Community Information Session</vt:lpstr>
      <vt:lpstr>agenda</vt:lpstr>
      <vt:lpstr>Acronyms</vt:lpstr>
      <vt:lpstr>Key Definitions</vt:lpstr>
      <vt:lpstr>PowerPoint Presentation</vt:lpstr>
      <vt:lpstr>Formerly Used Defense Sites (FUDS)</vt:lpstr>
      <vt:lpstr>Process Overview for FUDS </vt:lpstr>
      <vt:lpstr>Goals for the Remedial Investigation (RI)</vt:lpstr>
      <vt:lpstr>Suffolk County AAF BGR MRS-01</vt:lpstr>
      <vt:lpstr>Suffolk County AAF BGR MRS-01 Site Information </vt:lpstr>
      <vt:lpstr>Fieldwork completed to date</vt:lpstr>
      <vt:lpstr>Phase 1 Identified High-Density Areas</vt:lpstr>
      <vt:lpstr>Transect and Grid Locations</vt:lpstr>
      <vt:lpstr>Fieldwork completed to date</vt:lpstr>
      <vt:lpstr>Phase 3 Fieldwork – Intrusive Investigation</vt:lpstr>
      <vt:lpstr>What Does This Mean for Me? </vt:lpstr>
      <vt:lpstr>What Does This Mean for Me? </vt:lpstr>
      <vt:lpstr>What Does This Mean for Me? </vt:lpstr>
      <vt:lpstr>Temporary displacements - day 1</vt:lpstr>
      <vt:lpstr>Temporary displacements – day 2</vt:lpstr>
      <vt:lpstr>Temporary displacements – day 3</vt:lpstr>
      <vt:lpstr>Temporary displacements – day 4</vt:lpstr>
      <vt:lpstr>Temporary displacements – day 5</vt:lpstr>
      <vt:lpstr>Where to Find Information on the Project </vt:lpstr>
      <vt:lpstr>In-person office hours and meeting</vt:lpstr>
      <vt:lpstr>Estimated SCHEDULE: What’s next? </vt:lpstr>
      <vt:lpstr>SAFETY REMINDER</vt:lpstr>
      <vt:lpstr>Questions / Open Discussion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Rupp, Julia M CIV USARMY CENAE (USA)</cp:lastModifiedBy>
  <cp:revision>392</cp:revision>
  <cp:lastPrinted>2024-03-13T18:26:10Z</cp:lastPrinted>
  <dcterms:created xsi:type="dcterms:W3CDTF">2017-02-20T05:10:01Z</dcterms:created>
  <dcterms:modified xsi:type="dcterms:W3CDTF">2024-03-27T21:44:01Z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